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336"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86D"/>
    <a:srgbClr val="0076A3"/>
    <a:srgbClr val="5E139F"/>
    <a:srgbClr val="77C2E8"/>
    <a:srgbClr val="DBEFF9"/>
    <a:srgbClr val="404040"/>
    <a:srgbClr val="5B5B5B"/>
    <a:srgbClr val="1740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488718D0-492E-2847-9AFA-F45724FF6BD8}" type="datetimeFigureOut">
              <a:rPr lang="en-IN"/>
              <a:pPr>
                <a:defRPr/>
              </a:pPr>
              <a:t>20-02-2024</a:t>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IN"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IN"/>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663185C4-6484-874F-83A2-FC505E2E54FD}" type="slidenum">
              <a:rPr lang="en-IN"/>
              <a:pPr>
                <a:defRPr/>
              </a:pPr>
              <a:t>‹#›</a:t>
            </a:fld>
            <a:endParaRPr lang="en-IN"/>
          </a:p>
        </p:txBody>
      </p:sp>
    </p:spTree>
    <p:extLst>
      <p:ext uri="{BB962C8B-B14F-4D97-AF65-F5344CB8AC3E}">
        <p14:creationId xmlns:p14="http://schemas.microsoft.com/office/powerpoint/2010/main" val="3919590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unnel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9959C5C-D410-3D4D-A6EB-D115A654D335}" type="slidenum">
              <a:rPr lang="en-US"/>
              <a:pPr>
                <a:defRPr/>
              </a:pPr>
              <a:t>‹#›</a:t>
            </a:fld>
            <a:endParaRPr lang="en-US"/>
          </a:p>
        </p:txBody>
      </p:sp>
    </p:spTree>
    <p:extLst>
      <p:ext uri="{BB962C8B-B14F-4D97-AF65-F5344CB8AC3E}">
        <p14:creationId xmlns:p14="http://schemas.microsoft.com/office/powerpoint/2010/main" val="45727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unnel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163" y="228601"/>
            <a:ext cx="11369675" cy="975360"/>
          </a:xfrm>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881EA454-D518-B044-8740-7C9BA2B3D229}" type="slidenum">
              <a:rPr lang="en-US"/>
              <a:pPr>
                <a:defRPr/>
              </a:pPr>
              <a:t>‹#›</a:t>
            </a:fld>
            <a:endParaRPr lang="en-US"/>
          </a:p>
        </p:txBody>
      </p:sp>
    </p:spTree>
    <p:extLst>
      <p:ext uri="{BB962C8B-B14F-4D97-AF65-F5344CB8AC3E}">
        <p14:creationId xmlns:p14="http://schemas.microsoft.com/office/powerpoint/2010/main" val="267179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unnel_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69AE87F7-D1B8-1F40-BFC9-B3FA12A2782E}" type="slidenum">
              <a:rPr lang="en-US"/>
              <a:pPr>
                <a:defRPr/>
              </a:pPr>
              <a:t>‹#›</a:t>
            </a:fld>
            <a:endParaRPr lang="en-US"/>
          </a:p>
        </p:txBody>
      </p:sp>
    </p:spTree>
    <p:extLst>
      <p:ext uri="{BB962C8B-B14F-4D97-AF65-F5344CB8AC3E}">
        <p14:creationId xmlns:p14="http://schemas.microsoft.com/office/powerpoint/2010/main" val="87127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Freeform: Shape 48"/>
          <p:cNvSpPr/>
          <p:nvPr/>
        </p:nvSpPr>
        <p:spPr>
          <a:xfrm>
            <a:off x="0" y="0"/>
            <a:ext cx="7226300" cy="6858000"/>
          </a:xfrm>
          <a:custGeom>
            <a:avLst/>
            <a:gdLst>
              <a:gd name="connsiteX0" fmla="*/ 0 w 7226228"/>
              <a:gd name="connsiteY0" fmla="*/ 0 h 6858001"/>
              <a:gd name="connsiteX1" fmla="*/ 5788509 w 7226228"/>
              <a:gd name="connsiteY1" fmla="*/ 0 h 6858001"/>
              <a:gd name="connsiteX2" fmla="*/ 5940472 w 7226228"/>
              <a:gd name="connsiteY2" fmla="*/ 159389 h 6858001"/>
              <a:gd name="connsiteX3" fmla="*/ 7226228 w 7226228"/>
              <a:gd name="connsiteY3" fmla="*/ 3487234 h 6858001"/>
              <a:gd name="connsiteX4" fmla="*/ 5940472 w 7226228"/>
              <a:gd name="connsiteY4" fmla="*/ 6815080 h 6858001"/>
              <a:gd name="connsiteX5" fmla="*/ 5899550 w 7226228"/>
              <a:gd name="connsiteY5" fmla="*/ 6858001 h 6858001"/>
              <a:gd name="connsiteX6" fmla="*/ 0 w 7226228"/>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6228" h="6858001">
                <a:moveTo>
                  <a:pt x="0" y="0"/>
                </a:moveTo>
                <a:lnTo>
                  <a:pt x="5788509" y="0"/>
                </a:lnTo>
                <a:lnTo>
                  <a:pt x="5940472" y="159389"/>
                </a:lnTo>
                <a:cubicBezTo>
                  <a:pt x="6739334" y="1038334"/>
                  <a:pt x="7226228" y="2205924"/>
                  <a:pt x="7226228" y="3487234"/>
                </a:cubicBezTo>
                <a:cubicBezTo>
                  <a:pt x="7226228" y="4768545"/>
                  <a:pt x="6739334" y="5936135"/>
                  <a:pt x="5940472" y="6815080"/>
                </a:cubicBezTo>
                <a:lnTo>
                  <a:pt x="5899550" y="6858001"/>
                </a:lnTo>
                <a:lnTo>
                  <a:pt x="0" y="6858001"/>
                </a:lnTo>
                <a:close/>
              </a:path>
            </a:pathLst>
          </a:custGeom>
          <a:solidFill>
            <a:srgbClr val="009DD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Shape 44"/>
          <p:cNvSpPr/>
          <p:nvPr/>
        </p:nvSpPr>
        <p:spPr>
          <a:xfrm>
            <a:off x="0" y="0"/>
            <a:ext cx="7472363" cy="6858000"/>
          </a:xfrm>
          <a:custGeom>
            <a:avLst/>
            <a:gdLst>
              <a:gd name="connsiteX0" fmla="*/ 0 w 7472972"/>
              <a:gd name="connsiteY0" fmla="*/ 0 h 6858000"/>
              <a:gd name="connsiteX1" fmla="*/ 1 w 7472972"/>
              <a:gd name="connsiteY1" fmla="*/ 0 h 6858000"/>
              <a:gd name="connsiteX2" fmla="*/ 6035254 w 7472972"/>
              <a:gd name="connsiteY2" fmla="*/ 0 h 6858000"/>
              <a:gd name="connsiteX3" fmla="*/ 6187215 w 7472972"/>
              <a:gd name="connsiteY3" fmla="*/ 159388 h 6858000"/>
              <a:gd name="connsiteX4" fmla="*/ 7472972 w 7472972"/>
              <a:gd name="connsiteY4" fmla="*/ 3487233 h 6858000"/>
              <a:gd name="connsiteX5" fmla="*/ 6187216 w 7472972"/>
              <a:gd name="connsiteY5" fmla="*/ 6815078 h 6858000"/>
              <a:gd name="connsiteX6" fmla="*/ 6146293 w 7472972"/>
              <a:gd name="connsiteY6" fmla="*/ 6858000 h 6858000"/>
              <a:gd name="connsiteX7" fmla="*/ 0 w 747297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2972" h="6858000">
                <a:moveTo>
                  <a:pt x="0" y="0"/>
                </a:moveTo>
                <a:lnTo>
                  <a:pt x="1" y="0"/>
                </a:lnTo>
                <a:lnTo>
                  <a:pt x="6035254" y="0"/>
                </a:lnTo>
                <a:lnTo>
                  <a:pt x="6187215" y="159388"/>
                </a:lnTo>
                <a:cubicBezTo>
                  <a:pt x="6986079" y="1038333"/>
                  <a:pt x="7472972" y="2205923"/>
                  <a:pt x="7472972" y="3487233"/>
                </a:cubicBezTo>
                <a:cubicBezTo>
                  <a:pt x="7472972" y="4768544"/>
                  <a:pt x="6986079" y="5936134"/>
                  <a:pt x="6187216" y="6815078"/>
                </a:cubicBezTo>
                <a:lnTo>
                  <a:pt x="6146293" y="6858000"/>
                </a:lnTo>
                <a:lnTo>
                  <a:pt x="0" y="6858000"/>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11163" y="2667001"/>
            <a:ext cx="6586537" cy="914400"/>
          </a:xfrm>
        </p:spPr>
        <p:txBody>
          <a:bodyPr/>
          <a:lstStyle>
            <a:lvl1pPr>
              <a:defRPr sz="4000">
                <a:solidFill>
                  <a:schemeClr val="bg1"/>
                </a:solidFill>
              </a:defRPr>
            </a:lvl1pPr>
          </a:lstStyle>
          <a:p>
            <a:r>
              <a:rPr lang="en-US"/>
              <a:t>Click to edit Master title style</a:t>
            </a:r>
            <a:endParaRPr lang="en-US" dirty="0"/>
          </a:p>
        </p:txBody>
      </p:sp>
      <p:sp>
        <p:nvSpPr>
          <p:cNvPr id="5" name="Slide Number Placeholder 2"/>
          <p:cNvSpPr>
            <a:spLocks noGrp="1"/>
          </p:cNvSpPr>
          <p:nvPr>
            <p:ph type="sldNum" sz="quarter" idx="10"/>
          </p:nvPr>
        </p:nvSpPr>
        <p:spPr/>
        <p:txBody>
          <a:bodyPr/>
          <a:lstStyle>
            <a:lvl1pPr>
              <a:defRPr/>
            </a:lvl1pPr>
          </a:lstStyle>
          <a:p>
            <a:pPr>
              <a:defRPr/>
            </a:pPr>
            <a:fld id="{F900AB46-DBD4-D44D-A40B-52187358ABF4}" type="slidenum">
              <a:rPr lang="en-US"/>
              <a:pPr>
                <a:defRPr/>
              </a:pPr>
              <a:t>‹#›</a:t>
            </a:fld>
            <a:endParaRPr lang="en-US"/>
          </a:p>
        </p:txBody>
      </p:sp>
    </p:spTree>
    <p:extLst>
      <p:ext uri="{BB962C8B-B14F-4D97-AF65-F5344CB8AC3E}">
        <p14:creationId xmlns:p14="http://schemas.microsoft.com/office/powerpoint/2010/main" val="156009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3776663" cy="6858000"/>
          </a:xfrm>
          <a:prstGeom prst="rect">
            <a:avLst/>
          </a:prstGeom>
          <a:solidFill>
            <a:srgbClr val="0F6FC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en-US">
              <a:solidFill>
                <a:srgbClr val="FFFFFF"/>
              </a:solidFill>
            </a:endParaRPr>
          </a:p>
        </p:txBody>
      </p:sp>
      <p:sp>
        <p:nvSpPr>
          <p:cNvPr id="2" name="Title 1"/>
          <p:cNvSpPr>
            <a:spLocks noGrp="1"/>
          </p:cNvSpPr>
          <p:nvPr>
            <p:ph type="title"/>
          </p:nvPr>
        </p:nvSpPr>
        <p:spPr>
          <a:xfrm>
            <a:off x="203201" y="482601"/>
            <a:ext cx="3454400" cy="914400"/>
          </a:xfrm>
        </p:spPr>
        <p:txBody>
          <a:bodyPr/>
          <a:lstStyle>
            <a:lvl1pPr algn="ctr">
              <a:defRPr sz="360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203200" y="1701800"/>
            <a:ext cx="3441700" cy="1968500"/>
          </a:xfrm>
        </p:spPr>
        <p:txBody>
          <a:bodyPr/>
          <a:lstStyle>
            <a:lvl1pPr marL="0" indent="0" algn="ctr">
              <a:buNone/>
              <a:defRPr>
                <a:solidFill>
                  <a:schemeClr val="bg1"/>
                </a:solidFill>
              </a:defRPr>
            </a:lvl1pPr>
            <a:lvl2pPr marL="269875" indent="0">
              <a:buNone/>
              <a:defRPr>
                <a:solidFill>
                  <a:srgbClr val="FFFFFF"/>
                </a:solidFill>
              </a:defRPr>
            </a:lvl2pPr>
            <a:lvl3pPr marL="541338" indent="0">
              <a:buNone/>
              <a:defRPr>
                <a:solidFill>
                  <a:srgbClr val="FFFFFF"/>
                </a:solidFill>
              </a:defRPr>
            </a:lvl3pPr>
            <a:lvl4pPr marL="801688" indent="0">
              <a:buNone/>
              <a:defRPr>
                <a:solidFill>
                  <a:srgbClr val="FFFFFF"/>
                </a:solidFill>
              </a:defRPr>
            </a:lvl4pPr>
            <a:lvl5pPr marL="989013" indent="0">
              <a:buNone/>
              <a:defRPr>
                <a:solidFill>
                  <a:srgbClr val="FFFFFF"/>
                </a:solidFill>
              </a:defRPr>
            </a:lvl5pPr>
          </a:lstStyle>
          <a:p>
            <a:pPr lvl="0"/>
            <a:r>
              <a:rPr lang="en-US"/>
              <a:t>Click to edit Master text styles</a:t>
            </a:r>
          </a:p>
        </p:txBody>
      </p:sp>
      <p:sp>
        <p:nvSpPr>
          <p:cNvPr id="7" name="Content Placeholder 6"/>
          <p:cNvSpPr>
            <a:spLocks noGrp="1"/>
          </p:cNvSpPr>
          <p:nvPr>
            <p:ph sz="quarter" idx="12"/>
          </p:nvPr>
        </p:nvSpPr>
        <p:spPr>
          <a:xfrm>
            <a:off x="3949700" y="469900"/>
            <a:ext cx="78613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2"/>
          <p:cNvSpPr>
            <a:spLocks noGrp="1"/>
          </p:cNvSpPr>
          <p:nvPr>
            <p:ph type="sldNum" sz="quarter" idx="13"/>
          </p:nvPr>
        </p:nvSpPr>
        <p:spPr/>
        <p:txBody>
          <a:bodyPr/>
          <a:lstStyle>
            <a:lvl1pPr>
              <a:defRPr/>
            </a:lvl1pPr>
          </a:lstStyle>
          <a:p>
            <a:pPr>
              <a:defRPr/>
            </a:pPr>
            <a:fld id="{3224A7F9-EBF7-804D-BE28-4CEBEE9D7268}" type="slidenum">
              <a:rPr lang="en-US"/>
              <a:pPr>
                <a:defRPr/>
              </a:pPr>
              <a:t>‹#›</a:t>
            </a:fld>
            <a:endParaRPr lang="en-US"/>
          </a:p>
        </p:txBody>
      </p:sp>
    </p:spTree>
    <p:extLst>
      <p:ext uri="{BB962C8B-B14F-4D97-AF65-F5344CB8AC3E}">
        <p14:creationId xmlns:p14="http://schemas.microsoft.com/office/powerpoint/2010/main" val="2671723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1163" y="0"/>
            <a:ext cx="113696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11163" y="1409700"/>
            <a:ext cx="11369675" cy="47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037638" y="6523038"/>
            <a:ext cx="2743200" cy="1619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75000"/>
                    <a:lumOff val="25000"/>
                  </a:schemeClr>
                </a:solidFill>
                <a:latin typeface="+mn-lt"/>
                <a:ea typeface="+mn-ea"/>
                <a:cs typeface="+mn-cs"/>
              </a:defRPr>
            </a:lvl1pPr>
          </a:lstStyle>
          <a:p>
            <a:pPr>
              <a:defRPr/>
            </a:pPr>
            <a:fld id="{1A9F49E8-06A1-264B-BA10-F5B0E26E1211}" type="slidenum">
              <a:rPr lang="en-US"/>
              <a:pPr>
                <a:defRPr/>
              </a:pPr>
              <a:t>‹#›</a:t>
            </a:fld>
            <a:endParaRPr lang="en-US"/>
          </a:p>
        </p:txBody>
      </p:sp>
      <p:sp>
        <p:nvSpPr>
          <p:cNvPr id="1029" name="TextBox 10"/>
          <p:cNvSpPr txBox="1">
            <a:spLocks noChangeArrowheads="1"/>
          </p:cNvSpPr>
          <p:nvPr/>
        </p:nvSpPr>
        <p:spPr bwMode="auto">
          <a:xfrm>
            <a:off x="3163888" y="6486525"/>
            <a:ext cx="546576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r>
              <a:rPr lang="en-US" sz="800"/>
              <a:t>Confidential and Proprietary </a:t>
            </a:r>
            <a:r>
              <a:rPr lang="en-US" sz="800">
                <a:solidFill>
                  <a:srgbClr val="000000"/>
                </a:solidFill>
              </a:rPr>
              <a:t>© Tunnell Consulting, Inc. | All Rights Reserved</a:t>
            </a:r>
            <a:r>
              <a:rPr lang="en-US" sz="800"/>
              <a:t>  </a:t>
            </a:r>
          </a:p>
        </p:txBody>
      </p:sp>
      <p:pic>
        <p:nvPicPr>
          <p:cNvPr id="1030" name="Picture 3" descr="Tunnell logo RGB.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68300" y="6413500"/>
            <a:ext cx="1876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5400000" flipH="1" flipV="1">
            <a:off x="-432594" y="421481"/>
            <a:ext cx="914400" cy="71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Rectangle 7"/>
          <p:cNvSpPr/>
          <p:nvPr/>
        </p:nvSpPr>
        <p:spPr>
          <a:xfrm rot="5400000" flipH="1" flipV="1">
            <a:off x="-2963069" y="3864769"/>
            <a:ext cx="5975350" cy="714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Lst>
  <p:hf hdr="0" ftr="0" dt="0"/>
  <p:txStyles>
    <p:titleStyle>
      <a:lvl1pPr algn="l" rtl="0" eaLnBrk="1" fontAlgn="base" hangingPunct="1">
        <a:lnSpc>
          <a:spcPct val="85000"/>
        </a:lnSpc>
        <a:spcBef>
          <a:spcPct val="0"/>
        </a:spcBef>
        <a:spcAft>
          <a:spcPct val="0"/>
        </a:spcAft>
        <a:defRPr sz="2800" kern="1200">
          <a:solidFill>
            <a:schemeClr val="accent1"/>
          </a:solidFill>
          <a:latin typeface="+mj-lt"/>
          <a:ea typeface="+mj-ea"/>
          <a:cs typeface="ＭＳ Ｐゴシック" charset="0"/>
        </a:defRPr>
      </a:lvl1pPr>
      <a:lvl2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2pPr>
      <a:lvl3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3pPr>
      <a:lvl4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4pPr>
      <a:lvl5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6pPr>
      <a:lvl7pPr marL="9144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7pPr>
      <a:lvl8pPr marL="13716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8pPr>
      <a:lvl9pPr marL="18288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9pPr>
    </p:titleStyle>
    <p:bodyStyle>
      <a:lvl1pPr marL="269875" indent="-269875" algn="l" rtl="0" eaLnBrk="1" fontAlgn="base" hangingPunct="1">
        <a:lnSpc>
          <a:spcPct val="90000"/>
        </a:lnSpc>
        <a:spcBef>
          <a:spcPts val="1000"/>
        </a:spcBef>
        <a:spcAft>
          <a:spcPct val="0"/>
        </a:spcAft>
        <a:buClr>
          <a:schemeClr val="accent2"/>
        </a:buClr>
        <a:buFont typeface="Wingdings" charset="0"/>
        <a:buChar char="§"/>
        <a:defRPr sz="2000" kern="1200">
          <a:solidFill>
            <a:srgbClr val="404040"/>
          </a:solidFill>
          <a:latin typeface="+mn-lt"/>
          <a:ea typeface="+mn-ea"/>
          <a:cs typeface="ＭＳ Ｐゴシック" charset="0"/>
        </a:defRPr>
      </a:lvl1pPr>
      <a:lvl2pPr marL="541338" indent="-271463" algn="l" rtl="0" eaLnBrk="1" fontAlgn="base" hangingPunct="1">
        <a:lnSpc>
          <a:spcPct val="90000"/>
        </a:lnSpc>
        <a:spcBef>
          <a:spcPts val="500"/>
        </a:spcBef>
        <a:spcAft>
          <a:spcPct val="0"/>
        </a:spcAft>
        <a:buFont typeface="Lucida Grande" charset="0"/>
        <a:buChar char="‑"/>
        <a:defRPr kern="1200">
          <a:solidFill>
            <a:srgbClr val="404040"/>
          </a:solidFill>
          <a:latin typeface="+mn-lt"/>
          <a:ea typeface="+mn-ea"/>
          <a:cs typeface="+mn-cs"/>
        </a:defRPr>
      </a:lvl2pPr>
      <a:lvl3pPr marL="801688" indent="-260350" algn="l" rtl="0" eaLnBrk="1" fontAlgn="base" hangingPunct="1">
        <a:lnSpc>
          <a:spcPct val="90000"/>
        </a:lnSpc>
        <a:spcBef>
          <a:spcPts val="500"/>
        </a:spcBef>
        <a:spcAft>
          <a:spcPct val="0"/>
        </a:spcAft>
        <a:buClr>
          <a:schemeClr val="accent2"/>
        </a:buClr>
        <a:buFont typeface="Arial" charset="0"/>
        <a:buChar char="•"/>
        <a:defRPr sz="1600" kern="1200">
          <a:solidFill>
            <a:srgbClr val="404040"/>
          </a:solidFill>
          <a:latin typeface="+mn-lt"/>
          <a:ea typeface="+mn-ea"/>
          <a:cs typeface="+mn-cs"/>
        </a:defRPr>
      </a:lvl3pPr>
      <a:lvl4pPr marL="989013" indent="-18732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4pPr>
      <a:lvl5pPr marL="1258888" indent="-26987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title"/>
          </p:nvPr>
        </p:nvSpPr>
        <p:spPr>
          <a:xfrm>
            <a:off x="411163" y="0"/>
            <a:ext cx="9436925" cy="914400"/>
          </a:xfrm>
        </p:spPr>
        <p:txBody>
          <a:bodyPr/>
          <a:lstStyle/>
          <a:p>
            <a:r>
              <a:rPr lang="en-US" altLang="en-US" sz="2800" dirty="0">
                <a:solidFill>
                  <a:srgbClr val="3C5C99"/>
                </a:solidFill>
                <a:latin typeface="Arial" panose="020B0604020202020204" pitchFamily="34" charset="0"/>
                <a:cs typeface="Arial" panose="020B0604020202020204" pitchFamily="34" charset="0"/>
              </a:rPr>
              <a:t>Technology Transfer / Consent Decree Remediation</a:t>
            </a:r>
          </a:p>
        </p:txBody>
      </p:sp>
      <p:sp>
        <p:nvSpPr>
          <p:cNvPr id="3" name="Slide Number Placeholder 2"/>
          <p:cNvSpPr>
            <a:spLocks noGrp="1"/>
          </p:cNvSpPr>
          <p:nvPr>
            <p:ph type="sldNum" sz="quarter" idx="10"/>
          </p:nvPr>
        </p:nvSpPr>
        <p:spPr/>
        <p:txBody>
          <a:bodyPr/>
          <a:lstStyle/>
          <a:p>
            <a:pPr>
              <a:defRPr/>
            </a:pPr>
            <a:fld id="{CA005949-AF1E-514F-B3A7-1027054A52A5}" type="slidenum">
              <a:rPr lang="en-US"/>
              <a:pPr>
                <a:defRPr/>
              </a:pPr>
              <a:t>1</a:t>
            </a:fld>
            <a:endParaRPr lang="en-US"/>
          </a:p>
        </p:txBody>
      </p:sp>
      <p:sp>
        <p:nvSpPr>
          <p:cNvPr id="5123" name="Title 3"/>
          <p:cNvSpPr txBox="1">
            <a:spLocks/>
          </p:cNvSpPr>
          <p:nvPr/>
        </p:nvSpPr>
        <p:spPr bwMode="auto">
          <a:xfrm>
            <a:off x="9779000" y="0"/>
            <a:ext cx="2413000" cy="279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600">
                <a:solidFill>
                  <a:schemeClr val="bg1"/>
                </a:solidFill>
              </a:rPr>
              <a:t>PROJECT BRIEF</a:t>
            </a:r>
          </a:p>
        </p:txBody>
      </p:sp>
      <p:sp>
        <p:nvSpPr>
          <p:cNvPr id="5124" name="Title 3"/>
          <p:cNvSpPr txBox="1">
            <a:spLocks/>
          </p:cNvSpPr>
          <p:nvPr/>
        </p:nvSpPr>
        <p:spPr bwMode="auto">
          <a:xfrm>
            <a:off x="9779000" y="279400"/>
            <a:ext cx="2413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400" dirty="0">
                <a:solidFill>
                  <a:schemeClr val="accent1"/>
                </a:solidFill>
              </a:rPr>
              <a:t>Pharmaceutical Industry</a:t>
            </a:r>
          </a:p>
        </p:txBody>
      </p:sp>
      <p:sp>
        <p:nvSpPr>
          <p:cNvPr id="21" name="Title 3"/>
          <p:cNvSpPr txBox="1">
            <a:spLocks/>
          </p:cNvSpPr>
          <p:nvPr/>
        </p:nvSpPr>
        <p:spPr>
          <a:xfrm>
            <a:off x="10210800" y="6464300"/>
            <a:ext cx="1739900" cy="304800"/>
          </a:xfrm>
          <a:prstGeom prst="rect">
            <a:avLst/>
          </a:prstGeom>
          <a:solidFill>
            <a:srgbClr val="FFFFFF"/>
          </a:solidFill>
        </p:spPr>
        <p:txBody>
          <a:bodyPr lIns="0" anchor="ctr"/>
          <a:lstStyle>
            <a:lvl1pPr algn="l" defTabSz="914400" rtl="0" eaLnBrk="1" latinLnBrk="0" hangingPunct="1">
              <a:lnSpc>
                <a:spcPct val="85000"/>
              </a:lnSpc>
              <a:spcBef>
                <a:spcPct val="0"/>
              </a:spcBef>
              <a:buNone/>
              <a:defRPr sz="2800" b="0" kern="1200">
                <a:solidFill>
                  <a:schemeClr val="accent1"/>
                </a:solidFill>
                <a:latin typeface="+mj-lt"/>
                <a:ea typeface="+mj-ea"/>
                <a:cs typeface="+mj-cs"/>
              </a:defRPr>
            </a:lvl1pPr>
          </a:lstStyle>
          <a:p>
            <a:pPr algn="ctr" fontAlgn="auto">
              <a:spcAft>
                <a:spcPts val="0"/>
              </a:spcAft>
              <a:defRPr/>
            </a:pPr>
            <a:r>
              <a:rPr lang="en-US" sz="800" dirty="0">
                <a:solidFill>
                  <a:schemeClr val="tx1">
                    <a:lumMod val="75000"/>
                    <a:lumOff val="25000"/>
                  </a:schemeClr>
                </a:solidFill>
              </a:rPr>
              <a:t>PT-33</a:t>
            </a:r>
          </a:p>
        </p:txBody>
      </p:sp>
      <p:graphicFrame>
        <p:nvGraphicFramePr>
          <p:cNvPr id="2" name="Table 1"/>
          <p:cNvGraphicFramePr>
            <a:graphicFrameLocks noGrp="1"/>
          </p:cNvGraphicFramePr>
          <p:nvPr>
            <p:extLst>
              <p:ext uri="{D42A27DB-BD31-4B8C-83A1-F6EECF244321}">
                <p14:modId xmlns:p14="http://schemas.microsoft.com/office/powerpoint/2010/main" val="1124509480"/>
              </p:ext>
            </p:extLst>
          </p:nvPr>
        </p:nvGraphicFramePr>
        <p:xfrm>
          <a:off x="419100" y="1011238"/>
          <a:ext cx="11633200" cy="5217572"/>
        </p:xfrm>
        <a:graphic>
          <a:graphicData uri="http://schemas.openxmlformats.org/drawingml/2006/table">
            <a:tbl>
              <a:tblPr firstRow="1" bandRow="1">
                <a:tableStyleId>{5C22544A-7EE6-4342-B048-85BDC9FD1C3A}</a:tableStyleId>
              </a:tblPr>
              <a:tblGrid>
                <a:gridCol w="1383058">
                  <a:extLst>
                    <a:ext uri="{9D8B030D-6E8A-4147-A177-3AD203B41FA5}">
                      <a16:colId xmlns:a16="http://schemas.microsoft.com/office/drawing/2014/main" val="20000"/>
                    </a:ext>
                  </a:extLst>
                </a:gridCol>
                <a:gridCol w="10250142">
                  <a:extLst>
                    <a:ext uri="{9D8B030D-6E8A-4147-A177-3AD203B41FA5}">
                      <a16:colId xmlns:a16="http://schemas.microsoft.com/office/drawing/2014/main" val="20001"/>
                    </a:ext>
                  </a:extLst>
                </a:gridCol>
              </a:tblGrid>
              <a:tr h="371078">
                <a:tc>
                  <a:txBody>
                    <a:bodyPr/>
                    <a:lstStyle/>
                    <a:p>
                      <a:r>
                        <a:rPr lang="en-US" sz="1400" b="0" dirty="0">
                          <a:solidFill>
                            <a:schemeClr val="bg1"/>
                          </a:solidFill>
                        </a:rPr>
                        <a:t>Client</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tx2"/>
                    </a:solidFill>
                  </a:tcPr>
                </a:tc>
                <a:tc>
                  <a:txBody>
                    <a:bodyPr/>
                    <a:lstStyle/>
                    <a:p>
                      <a:pPr algn="just">
                        <a:defRPr/>
                      </a:pPr>
                      <a:r>
                        <a:rPr lang="en-US" sz="1200" b="0" dirty="0">
                          <a:solidFill>
                            <a:schemeClr val="tx1"/>
                          </a:solidFill>
                          <a:latin typeface="Arial" charset="0"/>
                        </a:rPr>
                        <a:t>A global OTC pharmaceutical company with manufacturing facilities in the United States and Puerto Rico</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1078">
                <a:tc>
                  <a:txBody>
                    <a:bodyPr/>
                    <a:lstStyle/>
                    <a:p>
                      <a:r>
                        <a:rPr lang="en-US" sz="1400" b="0" dirty="0">
                          <a:solidFill>
                            <a:schemeClr val="bg1"/>
                          </a:solidFill>
                        </a:rPr>
                        <a:t>Problem</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75000"/>
                      </a:schemeClr>
                    </a:solidFill>
                  </a:tcPr>
                </a:tc>
                <a:tc>
                  <a:txBody>
                    <a:bodyPr/>
                    <a:lstStyle/>
                    <a:p>
                      <a:pPr algn="l"/>
                      <a:r>
                        <a:rPr lang="en-US" altLang="en-US" sz="1200" dirty="0">
                          <a:cs typeface="Arial" panose="020B0604020202020204" pitchFamily="34" charset="0"/>
                        </a:rPr>
                        <a:t>The company received a consent decree and, in attempting to satisfy an FDA agreed upon remediation plan, it became apparent that the Technology Transfer plan they currently used could not demonstrate sustainability. </a:t>
                      </a:r>
                    </a:p>
                    <a:p>
                      <a:pPr algn="l"/>
                      <a:endParaRPr lang="en-US" altLang="en-US" sz="1200" dirty="0">
                        <a:cs typeface="Arial" panose="020B0604020202020204" pitchFamily="34"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1078">
                <a:tc>
                  <a:txBody>
                    <a:bodyPr/>
                    <a:lstStyle/>
                    <a:p>
                      <a:r>
                        <a:rPr lang="en-US" sz="1400" b="0" dirty="0">
                          <a:solidFill>
                            <a:schemeClr val="bg1"/>
                          </a:solidFill>
                        </a:rPr>
                        <a:t>Approach</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solidFill>
                  </a:tcPr>
                </a:tc>
                <a:tc>
                  <a:txBody>
                    <a:bodyPr/>
                    <a:lstStyle/>
                    <a:p>
                      <a:r>
                        <a:rPr lang="en-US" sz="1200" b="0" dirty="0">
                          <a:solidFill>
                            <a:schemeClr val="tx1"/>
                          </a:solidFill>
                        </a:rPr>
                        <a:t>In order to meet the FDA requirements, Tunnell Consulting introduced an approach to Technology Transfer that had not been utilized by the client in the past and which was used to re-launch a product (NDA). The Technology Transfer activities included:</a:t>
                      </a:r>
                    </a:p>
                    <a:p>
                      <a:pPr marL="171450" indent="-171450">
                        <a:buFont typeface="Arial" panose="020B0604020202020204" pitchFamily="34" charset="0"/>
                        <a:buChar char="•"/>
                      </a:pPr>
                      <a:r>
                        <a:rPr lang="en-US" sz="1200" b="0" dirty="0">
                          <a:solidFill>
                            <a:schemeClr val="tx1"/>
                          </a:solidFill>
                        </a:rPr>
                        <a:t>Technology Transfer Control Strategy document</a:t>
                      </a:r>
                    </a:p>
                    <a:p>
                      <a:pPr marL="171450" indent="-171450">
                        <a:buFont typeface="Arial" panose="020B0604020202020204" pitchFamily="34" charset="0"/>
                        <a:buChar char="•"/>
                      </a:pPr>
                      <a:r>
                        <a:rPr lang="en-US" sz="1200" b="0" dirty="0">
                          <a:solidFill>
                            <a:schemeClr val="tx1"/>
                          </a:solidFill>
                        </a:rPr>
                        <a:t>Technical Product Profile document</a:t>
                      </a:r>
                    </a:p>
                    <a:p>
                      <a:pPr marL="171450" indent="-171450">
                        <a:buFont typeface="Arial" panose="020B0604020202020204" pitchFamily="34" charset="0"/>
                        <a:buChar char="•"/>
                      </a:pPr>
                      <a:r>
                        <a:rPr lang="en-US" sz="1200" b="0" dirty="0">
                          <a:solidFill>
                            <a:schemeClr val="tx1"/>
                          </a:solidFill>
                        </a:rPr>
                        <a:t>Analytical and microbial methods verification</a:t>
                      </a:r>
                    </a:p>
                    <a:p>
                      <a:pPr marL="171450" indent="-171450">
                        <a:buFont typeface="Arial" panose="020B0604020202020204" pitchFamily="34" charset="0"/>
                        <a:buChar char="•"/>
                      </a:pPr>
                      <a:r>
                        <a:rPr lang="en-US" sz="1200" b="0" dirty="0">
                          <a:solidFill>
                            <a:schemeClr val="tx1"/>
                          </a:solidFill>
                        </a:rPr>
                        <a:t>Characterization protocol and report, including experimental batch records</a:t>
                      </a:r>
                    </a:p>
                    <a:p>
                      <a:pPr marL="171450" indent="-171450">
                        <a:buFont typeface="Arial" panose="020B0604020202020204" pitchFamily="34" charset="0"/>
                        <a:buChar char="•"/>
                      </a:pPr>
                      <a:r>
                        <a:rPr lang="en-US" sz="1200" b="0" dirty="0">
                          <a:solidFill>
                            <a:schemeClr val="tx1"/>
                          </a:solidFill>
                        </a:rPr>
                        <a:t>Confirmation protocol and report, including experimental batch records</a:t>
                      </a:r>
                    </a:p>
                    <a:p>
                      <a:pPr marL="171450" indent="-171450">
                        <a:buFont typeface="Arial" panose="020B0604020202020204" pitchFamily="34" charset="0"/>
                        <a:buChar char="•"/>
                      </a:pPr>
                      <a:r>
                        <a:rPr lang="en-US" sz="1200" b="0" dirty="0">
                          <a:solidFill>
                            <a:schemeClr val="tx1"/>
                          </a:solidFill>
                        </a:rPr>
                        <a:t>Hold Time Study protocol and report, including experimental batch records</a:t>
                      </a:r>
                    </a:p>
                    <a:p>
                      <a:pPr marL="171450" indent="-171450">
                        <a:buFont typeface="Arial" panose="020B0604020202020204" pitchFamily="34" charset="0"/>
                        <a:buChar char="•"/>
                      </a:pPr>
                      <a:r>
                        <a:rPr lang="en-US" sz="1200" b="0" dirty="0">
                          <a:solidFill>
                            <a:schemeClr val="tx1"/>
                          </a:solidFill>
                        </a:rPr>
                        <a:t>Process Validation protocol and report, including commercial batch records</a:t>
                      </a:r>
                    </a:p>
                    <a:p>
                      <a:pPr marL="171450" indent="-171450">
                        <a:buFont typeface="Arial" panose="020B0604020202020204" pitchFamily="34" charset="0"/>
                        <a:buChar char="•"/>
                      </a:pPr>
                      <a:r>
                        <a:rPr lang="en-US" sz="1200" b="0" dirty="0">
                          <a:solidFill>
                            <a:schemeClr val="tx1"/>
                          </a:solidFill>
                        </a:rPr>
                        <a:t>Manufacturing area and equipment status assessment</a:t>
                      </a:r>
                    </a:p>
                    <a:p>
                      <a:pPr marL="171450" indent="-171450">
                        <a:buFont typeface="Arial" panose="020B0604020202020204" pitchFamily="34" charset="0"/>
                        <a:buChar char="•"/>
                      </a:pPr>
                      <a:r>
                        <a:rPr lang="en-US" sz="1200" b="0" dirty="0">
                          <a:solidFill>
                            <a:schemeClr val="tx1"/>
                          </a:solidFill>
                        </a:rPr>
                        <a:t>Processing equipment assessment to corroborate its adequacy for the manufacturing process</a:t>
                      </a:r>
                    </a:p>
                    <a:p>
                      <a:pPr marL="171450" indent="-171450">
                        <a:buFont typeface="Arial" panose="020B0604020202020204" pitchFamily="34" charset="0"/>
                        <a:buChar char="•"/>
                      </a:pPr>
                      <a:r>
                        <a:rPr lang="en-US" sz="1200" b="0" dirty="0">
                          <a:solidFill>
                            <a:schemeClr val="tx1"/>
                          </a:solidFill>
                        </a:rPr>
                        <a:t>Personnel readiness assessment</a:t>
                      </a:r>
                    </a:p>
                    <a:p>
                      <a:pPr marL="171450" indent="-171450">
                        <a:buFont typeface="Arial" panose="020B0604020202020204" pitchFamily="34" charset="0"/>
                        <a:buChar char="•"/>
                      </a:pPr>
                      <a:r>
                        <a:rPr lang="en-US" sz="1200" b="0" dirty="0">
                          <a:solidFill>
                            <a:schemeClr val="tx1"/>
                          </a:solidFill>
                        </a:rPr>
                        <a:t>Each step prior to execution and post execution required Governance presentation of plan and results respectively to obtain alignment to proceed</a:t>
                      </a:r>
                    </a:p>
                    <a:p>
                      <a:pPr marL="171450" indent="-171450">
                        <a:buFont typeface="Arial" panose="020B0604020202020204" pitchFamily="34" charset="0"/>
                        <a:buChar char="•"/>
                      </a:pPr>
                      <a:r>
                        <a:rPr lang="en-US" sz="1200" b="0" dirty="0">
                          <a:solidFill>
                            <a:schemeClr val="tx1"/>
                          </a:solidFill>
                        </a:rPr>
                        <a:t>Campaign Length protocol and report, and Continued Process Verification (CPV)</a:t>
                      </a:r>
                    </a:p>
                    <a:p>
                      <a:pPr marL="171450" indent="-171450">
                        <a:buFont typeface="Arial" panose="020B0604020202020204" pitchFamily="34" charset="0"/>
                        <a:buChar char="•"/>
                      </a:pPr>
                      <a:r>
                        <a:rPr lang="en-US" sz="1200" b="0" dirty="0">
                          <a:solidFill>
                            <a:schemeClr val="tx1"/>
                          </a:solidFill>
                        </a:rPr>
                        <a:t>Product launch build-up support</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1078">
                <a:tc>
                  <a:txBody>
                    <a:bodyPr/>
                    <a:lstStyle/>
                    <a:p>
                      <a:r>
                        <a:rPr lang="en-US" sz="1400" b="0" dirty="0">
                          <a:solidFill>
                            <a:schemeClr val="bg1"/>
                          </a:solidFill>
                        </a:rPr>
                        <a:t>Results</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a:txBody>
                    <a:bodyPr/>
                    <a:lstStyle/>
                    <a:p>
                      <a:pPr marL="171450" indent="-171450">
                        <a:buFont typeface="Arial" panose="020B0604020202020204" pitchFamily="34" charset="0"/>
                        <a:buChar char="•"/>
                      </a:pPr>
                      <a:r>
                        <a:rPr lang="en-US" sz="1200" b="0" dirty="0">
                          <a:solidFill>
                            <a:schemeClr val="tx1"/>
                          </a:solidFill>
                        </a:rPr>
                        <a:t>Successful consent degree step remediation</a:t>
                      </a:r>
                    </a:p>
                    <a:p>
                      <a:pPr marL="171450" indent="-171450">
                        <a:buFont typeface="Arial" panose="020B0604020202020204" pitchFamily="34" charset="0"/>
                        <a:buChar char="•"/>
                      </a:pPr>
                      <a:r>
                        <a:rPr lang="en-US" sz="1200" b="0" dirty="0">
                          <a:solidFill>
                            <a:schemeClr val="tx1"/>
                          </a:solidFill>
                        </a:rPr>
                        <a:t>Avoidance of fines for not meeting the consent decree remediation commitment dates</a:t>
                      </a:r>
                    </a:p>
                    <a:p>
                      <a:pPr marL="171450" indent="-171450">
                        <a:buFont typeface="Arial" panose="020B0604020202020204" pitchFamily="34" charset="0"/>
                        <a:buChar char="•"/>
                      </a:pPr>
                      <a:r>
                        <a:rPr lang="en-US" sz="1200" b="0" dirty="0">
                          <a:solidFill>
                            <a:schemeClr val="tx1"/>
                          </a:solidFill>
                        </a:rPr>
                        <a:t>Successful product launch with projected $59 million sales forecast</a:t>
                      </a:r>
                    </a:p>
                    <a:p>
                      <a:endParaRPr lang="en-US" sz="1200" b="0" dirty="0">
                        <a:solidFill>
                          <a:schemeClr val="tx1"/>
                        </a:solidFill>
                      </a:endParaRPr>
                    </a:p>
                    <a:p>
                      <a:r>
                        <a:rPr lang="en-US" sz="1200" b="0" dirty="0">
                          <a:solidFill>
                            <a:schemeClr val="tx1"/>
                          </a:solidFill>
                        </a:rPr>
                        <a:t>This new, more proactive, approach would help avoid future citations from regulatory agencies by aligning with the current regulatory guidelines from the start of the Technology Transfer process. </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Project Brief Template">
  <a:themeElements>
    <a:clrScheme name="Custom 66">
      <a:dk1>
        <a:sysClr val="windowText" lastClr="000000"/>
      </a:dk1>
      <a:lt1>
        <a:sysClr val="window" lastClr="FFFFFF"/>
      </a:lt1>
      <a:dk2>
        <a:srgbClr val="17406D"/>
      </a:dk2>
      <a:lt2>
        <a:srgbClr val="DBEFF9"/>
      </a:lt2>
      <a:accent1>
        <a:srgbClr val="0F6FC6"/>
      </a:accent1>
      <a:accent2>
        <a:srgbClr val="009DD9"/>
      </a:accent2>
      <a:accent3>
        <a:srgbClr val="0BD0D9"/>
      </a:accent3>
      <a:accent4>
        <a:srgbClr val="7CCA62"/>
      </a:accent4>
      <a:accent5>
        <a:srgbClr val="5C5C5B"/>
      </a:accent5>
      <a:accent6>
        <a:srgbClr val="5E139F"/>
      </a:accent6>
      <a:hlink>
        <a:srgbClr val="113051"/>
      </a:hlink>
      <a:folHlink>
        <a:srgbClr val="5E139F"/>
      </a:folHlink>
    </a:clrScheme>
    <a:fontScheme name="Custom 9">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mplate xmlns="b9c65e56-7208-460b-985b-75a1b333db66">true</Template>
    <Scope xmlns="b9c65e56-7208-460b-985b-75a1b333db66">
      <Value>Corporate</Value>
      <Value>Life Sciences</Value>
    </Scope>
    <Notes xmlns="b9c65e56-7208-460b-985b-75a1b333db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DB1AB0E81BB045A7263FB46CBBE429" ma:contentTypeVersion="13" ma:contentTypeDescription="Create a new document." ma:contentTypeScope="" ma:versionID="1fa7625a614c22d25a8be1cf2a8a6010">
  <xsd:schema xmlns:xsd="http://www.w3.org/2001/XMLSchema" xmlns:xs="http://www.w3.org/2001/XMLSchema" xmlns:p="http://schemas.microsoft.com/office/2006/metadata/properties" xmlns:ns2="58f6c4e7-36b8-4132-a8da-b3c9f412f288" xmlns:ns3="b9c65e56-7208-460b-985b-75a1b333db66" targetNamespace="http://schemas.microsoft.com/office/2006/metadata/properties" ma:root="true" ma:fieldsID="0a019ad81cd04e8fccd19665e6cb3ee1" ns2:_="" ns3:_="">
    <xsd:import namespace="58f6c4e7-36b8-4132-a8da-b3c9f412f288"/>
    <xsd:import namespace="b9c65e56-7208-460b-985b-75a1b333db66"/>
    <xsd:element name="properties">
      <xsd:complexType>
        <xsd:sequence>
          <xsd:element name="documentManagement">
            <xsd:complexType>
              <xsd:all>
                <xsd:element ref="ns2:SharedWithUsers" minOccurs="0"/>
                <xsd:element ref="ns2:SharedWithDetails" minOccurs="0"/>
                <xsd:element ref="ns3:Template" minOccurs="0"/>
                <xsd:element ref="ns3:Scop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Not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f6c4e7-36b8-4132-a8da-b3c9f412f2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c65e56-7208-460b-985b-75a1b333db66" elementFormDefault="qualified">
    <xsd:import namespace="http://schemas.microsoft.com/office/2006/documentManagement/types"/>
    <xsd:import namespace="http://schemas.microsoft.com/office/infopath/2007/PartnerControls"/>
    <xsd:element name="Template" ma:index="10" nillable="true" ma:displayName="Template" ma:default="0" ma:internalName="Template">
      <xsd:simpleType>
        <xsd:restriction base="dms:Boolean"/>
      </xsd:simpleType>
    </xsd:element>
    <xsd:element name="Scope" ma:index="11" nillable="true" ma:displayName="Scope" ma:description="Choose document scope" ma:internalName="Scope">
      <xsd:complexType>
        <xsd:complexContent>
          <xsd:extension base="dms:MultiChoice">
            <xsd:sequence>
              <xsd:element name="Value" maxOccurs="unbounded" minOccurs="0" nillable="true">
                <xsd:simpleType>
                  <xsd:restriction base="dms:Choice">
                    <xsd:enumeration value="Corporate"/>
                    <xsd:enumeration value="Life Sciences"/>
                    <xsd:enumeration value="Government Services"/>
                    <xsd:enumeration value="Turesol"/>
                  </xsd:restriction>
                </xsd:simpleType>
              </xsd:element>
            </xsd:sequence>
          </xsd:extension>
        </xsd:complexContent>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Notes" ma:index="19" nillable="true" ma:displayName="Notes" ma:format="Dropdown" ma:internalName="Notes">
      <xsd:simpleType>
        <xsd:restriction base="dms:Text">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3AEEB7-FF72-4FF0-8679-C2C9B4538158}">
  <ds:schemaRefs>
    <ds:schemaRef ds:uri="http://schemas.microsoft.com/sharepoint/v3/contenttype/forms"/>
  </ds:schemaRefs>
</ds:datastoreItem>
</file>

<file path=customXml/itemProps2.xml><?xml version="1.0" encoding="utf-8"?>
<ds:datastoreItem xmlns:ds="http://schemas.openxmlformats.org/officeDocument/2006/customXml" ds:itemID="{D9699133-F01A-4777-AEF8-3E85B23C9E9E}">
  <ds:schemaRefs>
    <ds:schemaRef ds:uri="http://schemas.microsoft.com/office/2006/metadata/properties"/>
    <ds:schemaRef ds:uri="http://schemas.microsoft.com/office/infopath/2007/PartnerControls"/>
    <ds:schemaRef ds:uri="b9c65e56-7208-460b-985b-75a1b333db66"/>
  </ds:schemaRefs>
</ds:datastoreItem>
</file>

<file path=customXml/itemProps3.xml><?xml version="1.0" encoding="utf-8"?>
<ds:datastoreItem xmlns:ds="http://schemas.openxmlformats.org/officeDocument/2006/customXml" ds:itemID="{942294E3-DE1D-4086-AF9E-5399C98AD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f6c4e7-36b8-4132-a8da-b3c9f412f288"/>
    <ds:schemaRef ds:uri="b9c65e56-7208-460b-985b-75a1b333d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Project Brief Template</Template>
  <TotalTime>120</TotalTime>
  <Words>279</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Wingdings</vt:lpstr>
      <vt:lpstr>Project Brief Template</vt:lpstr>
      <vt:lpstr>Technology Transfer / Consent Decree Remediation</vt:lpstr>
    </vt:vector>
  </TitlesOfParts>
  <Company>Tunnell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Haase, Stephanie A.</dc:creator>
  <cp:lastModifiedBy>Kellan Anthos</cp:lastModifiedBy>
  <cp:revision>16</cp:revision>
  <cp:lastPrinted>2018-05-22T13:37:25Z</cp:lastPrinted>
  <dcterms:created xsi:type="dcterms:W3CDTF">2018-08-09T15:05:55Z</dcterms:created>
  <dcterms:modified xsi:type="dcterms:W3CDTF">2024-02-20T18:59:17Z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0x01010016DB1AB0E81BB045A7263FB46CBBE429</vt:lpwstr>
  </property>
</Properties>
</file>