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336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86D"/>
    <a:srgbClr val="0076A3"/>
    <a:srgbClr val="5E139F"/>
    <a:srgbClr val="77C2E8"/>
    <a:srgbClr val="DBEFF9"/>
    <a:srgbClr val="404040"/>
    <a:srgbClr val="5B5B5B"/>
    <a:srgbClr val="174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8718D0-492E-2847-9AFA-F45724FF6BD8}" type="datetimeFigureOut">
              <a:rPr lang="en-IN"/>
              <a:pPr>
                <a:defRPr/>
              </a:pPr>
              <a:t>19-02-2024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3185C4-6484-874F-83A2-FC505E2E54F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590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unne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9C5C-D410-3D4D-A6EB-D115A654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7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unnel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28601"/>
            <a:ext cx="11369675" cy="9753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EA454-D518-B044-8740-7C9BA2B3D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nnel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87F7-D1B8-1F40-BFC9-B3FA12A27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48"/>
          <p:cNvSpPr/>
          <p:nvPr/>
        </p:nvSpPr>
        <p:spPr>
          <a:xfrm>
            <a:off x="0" y="0"/>
            <a:ext cx="7226300" cy="6858000"/>
          </a:xfrm>
          <a:custGeom>
            <a:avLst/>
            <a:gdLst>
              <a:gd name="connsiteX0" fmla="*/ 0 w 7226228"/>
              <a:gd name="connsiteY0" fmla="*/ 0 h 6858001"/>
              <a:gd name="connsiteX1" fmla="*/ 5788509 w 7226228"/>
              <a:gd name="connsiteY1" fmla="*/ 0 h 6858001"/>
              <a:gd name="connsiteX2" fmla="*/ 5940472 w 7226228"/>
              <a:gd name="connsiteY2" fmla="*/ 159389 h 6858001"/>
              <a:gd name="connsiteX3" fmla="*/ 7226228 w 7226228"/>
              <a:gd name="connsiteY3" fmla="*/ 3487234 h 6858001"/>
              <a:gd name="connsiteX4" fmla="*/ 5940472 w 7226228"/>
              <a:gd name="connsiteY4" fmla="*/ 6815080 h 6858001"/>
              <a:gd name="connsiteX5" fmla="*/ 5899550 w 7226228"/>
              <a:gd name="connsiteY5" fmla="*/ 6858001 h 6858001"/>
              <a:gd name="connsiteX6" fmla="*/ 0 w 7226228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6228" h="6858001">
                <a:moveTo>
                  <a:pt x="0" y="0"/>
                </a:moveTo>
                <a:lnTo>
                  <a:pt x="5788509" y="0"/>
                </a:lnTo>
                <a:lnTo>
                  <a:pt x="5940472" y="159389"/>
                </a:lnTo>
                <a:cubicBezTo>
                  <a:pt x="6739334" y="1038334"/>
                  <a:pt x="7226228" y="2205924"/>
                  <a:pt x="7226228" y="3487234"/>
                </a:cubicBezTo>
                <a:cubicBezTo>
                  <a:pt x="7226228" y="4768545"/>
                  <a:pt x="6739334" y="5936135"/>
                  <a:pt x="5940472" y="6815080"/>
                </a:cubicBezTo>
                <a:lnTo>
                  <a:pt x="5899550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009DD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: Shape 44"/>
          <p:cNvSpPr/>
          <p:nvPr/>
        </p:nvSpPr>
        <p:spPr>
          <a:xfrm>
            <a:off x="0" y="0"/>
            <a:ext cx="7472363" cy="6858000"/>
          </a:xfrm>
          <a:custGeom>
            <a:avLst/>
            <a:gdLst>
              <a:gd name="connsiteX0" fmla="*/ 0 w 7472972"/>
              <a:gd name="connsiteY0" fmla="*/ 0 h 6858000"/>
              <a:gd name="connsiteX1" fmla="*/ 1 w 7472972"/>
              <a:gd name="connsiteY1" fmla="*/ 0 h 6858000"/>
              <a:gd name="connsiteX2" fmla="*/ 6035254 w 7472972"/>
              <a:gd name="connsiteY2" fmla="*/ 0 h 6858000"/>
              <a:gd name="connsiteX3" fmla="*/ 6187215 w 7472972"/>
              <a:gd name="connsiteY3" fmla="*/ 159388 h 6858000"/>
              <a:gd name="connsiteX4" fmla="*/ 7472972 w 7472972"/>
              <a:gd name="connsiteY4" fmla="*/ 3487233 h 6858000"/>
              <a:gd name="connsiteX5" fmla="*/ 6187216 w 7472972"/>
              <a:gd name="connsiteY5" fmla="*/ 6815078 h 6858000"/>
              <a:gd name="connsiteX6" fmla="*/ 6146293 w 7472972"/>
              <a:gd name="connsiteY6" fmla="*/ 6858000 h 6858000"/>
              <a:gd name="connsiteX7" fmla="*/ 0 w 747297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2972" h="6858000">
                <a:moveTo>
                  <a:pt x="0" y="0"/>
                </a:moveTo>
                <a:lnTo>
                  <a:pt x="1" y="0"/>
                </a:lnTo>
                <a:lnTo>
                  <a:pt x="6035254" y="0"/>
                </a:lnTo>
                <a:lnTo>
                  <a:pt x="6187215" y="159388"/>
                </a:lnTo>
                <a:cubicBezTo>
                  <a:pt x="6986079" y="1038333"/>
                  <a:pt x="7472972" y="2205923"/>
                  <a:pt x="7472972" y="3487233"/>
                </a:cubicBezTo>
                <a:cubicBezTo>
                  <a:pt x="7472972" y="4768544"/>
                  <a:pt x="6986079" y="5936134"/>
                  <a:pt x="6187216" y="6815078"/>
                </a:cubicBezTo>
                <a:lnTo>
                  <a:pt x="614629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667001"/>
            <a:ext cx="6586537" cy="914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AB46-DBD4-D44D-A40B-52187358A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9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3776663" cy="6858000"/>
          </a:xfrm>
          <a:prstGeom prst="rect">
            <a:avLst/>
          </a:prstGeom>
          <a:solidFill>
            <a:srgbClr val="0F6FC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482601"/>
            <a:ext cx="3454400" cy="914400"/>
          </a:xfrm>
        </p:spPr>
        <p:txBody>
          <a:bodyPr/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3200" y="1701800"/>
            <a:ext cx="3441700" cy="1968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9875" indent="0">
              <a:buNone/>
              <a:defRPr>
                <a:solidFill>
                  <a:srgbClr val="FFFFFF"/>
                </a:solidFill>
              </a:defRPr>
            </a:lvl2pPr>
            <a:lvl3pPr marL="541338" indent="0">
              <a:buNone/>
              <a:defRPr>
                <a:solidFill>
                  <a:srgbClr val="FFFFFF"/>
                </a:solidFill>
              </a:defRPr>
            </a:lvl3pPr>
            <a:lvl4pPr marL="801688" indent="0">
              <a:buNone/>
              <a:defRPr>
                <a:solidFill>
                  <a:srgbClr val="FFFFFF"/>
                </a:solidFill>
              </a:defRPr>
            </a:lvl4pPr>
            <a:lvl5pPr marL="989013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949700" y="469900"/>
            <a:ext cx="78613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7F9-EBF7-804D-BE28-4CEBEE9D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11163" y="0"/>
            <a:ext cx="1136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1163" y="1409700"/>
            <a:ext cx="11369675" cy="47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7638" y="6523038"/>
            <a:ext cx="2743200" cy="161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F49E8-06A1-264B-BA10-F5B0E26E1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TextBox 10"/>
          <p:cNvSpPr txBox="1">
            <a:spLocks noChangeArrowheads="1"/>
          </p:cNvSpPr>
          <p:nvPr/>
        </p:nvSpPr>
        <p:spPr bwMode="auto">
          <a:xfrm>
            <a:off x="3163888" y="6486525"/>
            <a:ext cx="54657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800"/>
              <a:t>Confidential and Proprietary </a:t>
            </a:r>
            <a:r>
              <a:rPr lang="en-US" sz="800">
                <a:solidFill>
                  <a:srgbClr val="000000"/>
                </a:solidFill>
              </a:rPr>
              <a:t>© Tunnell Consulting, Inc. | All Rights Reserved</a:t>
            </a:r>
            <a:r>
              <a:rPr lang="en-US" sz="800"/>
              <a:t>  </a:t>
            </a:r>
          </a:p>
        </p:txBody>
      </p:sp>
      <p:pic>
        <p:nvPicPr>
          <p:cNvPr id="1030" name="Picture 3" descr="Tunnell logo 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413500"/>
            <a:ext cx="1876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5400000" flipH="1" flipV="1">
            <a:off x="-432594" y="421481"/>
            <a:ext cx="914400" cy="714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 flipH="1" flipV="1">
            <a:off x="-2963069" y="3864769"/>
            <a:ext cx="5975350" cy="7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69875" indent="-269875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 kern="1200">
          <a:solidFill>
            <a:srgbClr val="404040"/>
          </a:solidFill>
          <a:latin typeface="+mn-lt"/>
          <a:ea typeface="+mn-ea"/>
          <a:cs typeface="ＭＳ Ｐゴシック" charset="0"/>
        </a:defRPr>
      </a:lvl1pPr>
      <a:lvl2pPr marL="541338" indent="-271463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Lucida Grande" charset="0"/>
        <a:buChar char="‑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801688" indent="-26035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989013" indent="-187325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1258888" indent="-269875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3"/>
          <p:cNvSpPr>
            <a:spLocks noGrp="1"/>
          </p:cNvSpPr>
          <p:nvPr>
            <p:ph type="title"/>
          </p:nvPr>
        </p:nvSpPr>
        <p:spPr>
          <a:xfrm>
            <a:off x="411163" y="0"/>
            <a:ext cx="7069137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3C5C99"/>
                </a:solidFill>
              </a:rPr>
              <a:t>PAI Readiness For Seven ANDA Products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05949-AF1E-514F-B3A7-1027054A52A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Title 3"/>
          <p:cNvSpPr txBox="1">
            <a:spLocks/>
          </p:cNvSpPr>
          <p:nvPr/>
        </p:nvSpPr>
        <p:spPr bwMode="auto">
          <a:xfrm>
            <a:off x="9779000" y="0"/>
            <a:ext cx="2413000" cy="279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600">
                <a:solidFill>
                  <a:schemeClr val="bg1"/>
                </a:solidFill>
              </a:rPr>
              <a:t>PROJECT BRIEF</a:t>
            </a:r>
          </a:p>
        </p:txBody>
      </p:sp>
      <p:sp>
        <p:nvSpPr>
          <p:cNvPr id="5124" name="Title 3"/>
          <p:cNvSpPr txBox="1">
            <a:spLocks/>
          </p:cNvSpPr>
          <p:nvPr/>
        </p:nvSpPr>
        <p:spPr bwMode="auto">
          <a:xfrm>
            <a:off x="9779000" y="279400"/>
            <a:ext cx="2413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accent1"/>
                </a:solidFill>
              </a:rPr>
              <a:t>Pharmaceutical Industry</a:t>
            </a: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10210800" y="6464300"/>
            <a:ext cx="1739900" cy="304800"/>
          </a:xfrm>
          <a:prstGeom prst="rect">
            <a:avLst/>
          </a:prstGeom>
          <a:solidFill>
            <a:srgbClr val="FFFFFF"/>
          </a:solidFill>
        </p:spPr>
        <p:txBody>
          <a:bodyPr lIns="0" anchor="ctr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800">
                <a:solidFill>
                  <a:schemeClr val="tx1">
                    <a:lumMod val="75000"/>
                    <a:lumOff val="25000"/>
                  </a:schemeClr>
                </a:solidFill>
              </a:rPr>
              <a:t>PT-37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76483"/>
              </p:ext>
            </p:extLst>
          </p:nvPr>
        </p:nvGraphicFramePr>
        <p:xfrm>
          <a:off x="419100" y="1011238"/>
          <a:ext cx="11633200" cy="5120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Client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en-US" sz="1200" b="0" dirty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A brand and generic drug manufacturer.</a:t>
                      </a:r>
                    </a:p>
                    <a:p>
                      <a:pPr algn="just"/>
                      <a:endParaRPr lang="en-US" altLang="en-US" sz="1200" b="0" dirty="0">
                        <a:solidFill>
                          <a:schemeClr val="tx1"/>
                        </a:solidFill>
                        <a:cs typeface="Arial" panose="020B0604020202020204" pitchFamily="34" charset="0"/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Problem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The client was scheduled for an FDA PAI inspection(s) for 7 ANDA drug products. The client’s PAI readiness department had indicated that a successful PAI inspection was probable, however, based on prior experiences the client management was not confident that a successful PAI could be achieved. The company’s financial success was dependent on placing these drug products into the marketplace as soon as possible. 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Approach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 Tunnell ‘core’ team of functional area SMEs conducted PAI mock audits for each of the 7 ANDAs. A risk assessment for each of the observations (Critical, Major and Minor observations) and the findings / risks were communicated to the client on a daily basis. Using a “single team” approach, the assessment was based on the three areas of a PAI focus: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Conformance to the filing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Ability to successfully reproduce / manufacture the products for the marketplace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Data integrity 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Tunnell used a “single team” concept as the best approach to eliminate / mitigate the adverse findings.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Tunnell’s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experts also transferred knowledge to client personnel, enabling them to achieve continuous improvement and leverage in-house capabilities after the completion of the project. 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Results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Working in close collaboration with the client’s stakeholder departments, project management and functional area SMEs, the Tunnell-led team successfully identified several critical and major observations as well as numerous minor observations. In all probability, a comprehensive PAI would have resulted in a “without hold approval” recommendation from the FDA. Corrective action by the client with recommendations from Tunnell resolved all the critical and major observations and the majority of the minor issues. A subsequent inspection by FDA resulted in approval recommendations for all 7 ANDAs. The outcomes of the PAI mock inspection activities were: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Approval of the 7 ANDAs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An enhanced cGMP environment was achieved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Only minor and immediately correctable observations were listed on the FDA 483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The client’s PAI readiness function was improved and personnel trained to maintain an effective state of PAI inspection procedures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and techniques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oject Brief Template">
  <a:themeElements>
    <a:clrScheme name="Custom 66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7CCA62"/>
      </a:accent4>
      <a:accent5>
        <a:srgbClr val="5C5C5B"/>
      </a:accent5>
      <a:accent6>
        <a:srgbClr val="5E139F"/>
      </a:accent6>
      <a:hlink>
        <a:srgbClr val="113051"/>
      </a:hlink>
      <a:folHlink>
        <a:srgbClr val="5E139F"/>
      </a:folHlink>
    </a:clrScheme>
    <a:fontScheme name="Custom 9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B1AB0E81BB045A7263FB46CBBE429" ma:contentTypeVersion="13" ma:contentTypeDescription="Create a new document." ma:contentTypeScope="" ma:versionID="1fa7625a614c22d25a8be1cf2a8a6010">
  <xsd:schema xmlns:xsd="http://www.w3.org/2001/XMLSchema" xmlns:xs="http://www.w3.org/2001/XMLSchema" xmlns:p="http://schemas.microsoft.com/office/2006/metadata/properties" xmlns:ns2="58f6c4e7-36b8-4132-a8da-b3c9f412f288" xmlns:ns3="b9c65e56-7208-460b-985b-75a1b333db66" targetNamespace="http://schemas.microsoft.com/office/2006/metadata/properties" ma:root="true" ma:fieldsID="0a019ad81cd04e8fccd19665e6cb3ee1" ns2:_="" ns3:_="">
    <xsd:import namespace="58f6c4e7-36b8-4132-a8da-b3c9f412f288"/>
    <xsd:import namespace="b9c65e56-7208-460b-985b-75a1b333db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Template" minOccurs="0"/>
                <xsd:element ref="ns3:Scop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Not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6c4e7-36b8-4132-a8da-b3c9f412f2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c65e56-7208-460b-985b-75a1b333db66" elementFormDefault="qualified">
    <xsd:import namespace="http://schemas.microsoft.com/office/2006/documentManagement/types"/>
    <xsd:import namespace="http://schemas.microsoft.com/office/infopath/2007/PartnerControls"/>
    <xsd:element name="Template" ma:index="10" nillable="true" ma:displayName="Template" ma:default="0" ma:internalName="Template">
      <xsd:simpleType>
        <xsd:restriction base="dms:Boolean"/>
      </xsd:simpleType>
    </xsd:element>
    <xsd:element name="Scope" ma:index="11" nillable="true" ma:displayName="Scope" ma:description="Choose document scope" ma:internalName="Sco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rporate"/>
                    <xsd:enumeration value="Life Sciences"/>
                    <xsd:enumeration value="Government Services"/>
                    <xsd:enumeration value="Turesol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s" ma:index="19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b9c65e56-7208-460b-985b-75a1b333db66">true</Template>
    <Scope xmlns="b9c65e56-7208-460b-985b-75a1b333db66">
      <Value>Corporate</Value>
      <Value>Life Sciences</Value>
    </Scope>
    <Notes xmlns="b9c65e56-7208-460b-985b-75a1b333db66" xsi:nil="true"/>
  </documentManagement>
</p:properties>
</file>

<file path=customXml/itemProps1.xml><?xml version="1.0" encoding="utf-8"?>
<ds:datastoreItem xmlns:ds="http://schemas.openxmlformats.org/officeDocument/2006/customXml" ds:itemID="{942294E3-DE1D-4086-AF9E-5399C98AD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f6c4e7-36b8-4132-a8da-b3c9f412f288"/>
    <ds:schemaRef ds:uri="b9c65e56-7208-460b-985b-75a1b333db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3AEEB7-FF72-4FF0-8679-C2C9B45381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699133-F01A-4777-AEF8-3E85B23C9E9E}">
  <ds:schemaRefs>
    <ds:schemaRef ds:uri="http://schemas.microsoft.com/office/2006/metadata/properties"/>
    <ds:schemaRef ds:uri="http://schemas.microsoft.com/office/infopath/2007/PartnerControls"/>
    <ds:schemaRef ds:uri="b9c65e56-7208-460b-985b-75a1b333db6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Brief Template</Template>
  <TotalTime>76</TotalTime>
  <Words>379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Wingdings</vt:lpstr>
      <vt:lpstr>Project Brief Template</vt:lpstr>
      <vt:lpstr>PAI Readiness For Seven ANDA Products </vt:lpstr>
    </vt:vector>
  </TitlesOfParts>
  <Company>Tunnell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Haase, Stephanie A.</dc:creator>
  <cp:lastModifiedBy>Kellan Anthos</cp:lastModifiedBy>
  <cp:revision>5</cp:revision>
  <cp:lastPrinted>2018-05-22T13:37:25Z</cp:lastPrinted>
  <dcterms:created xsi:type="dcterms:W3CDTF">2018-08-09T15:05:55Z</dcterms:created>
  <dcterms:modified xsi:type="dcterms:W3CDTF">2024-02-19T21:05:22Z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0x01010016DB1AB0E81BB045A7263FB46CBBE429</vt:lpwstr>
  </property>
</Properties>
</file>