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sldIdLst>
    <p:sldId id="336" r:id="rId5"/>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686D"/>
    <a:srgbClr val="0076A3"/>
    <a:srgbClr val="5E139F"/>
    <a:srgbClr val="77C2E8"/>
    <a:srgbClr val="DBEFF9"/>
    <a:srgbClr val="404040"/>
    <a:srgbClr val="5B5B5B"/>
    <a:srgbClr val="17406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8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IN"/>
          </a:p>
        </p:txBody>
      </p:sp>
      <p:sp>
        <p:nvSpPr>
          <p:cNvPr id="3" name="Date Placeholder 2"/>
          <p:cNvSpPr>
            <a:spLocks noGrp="1"/>
          </p:cNvSpPr>
          <p:nvPr>
            <p:ph type="dt" idx="1"/>
          </p:nvPr>
        </p:nvSpPr>
        <p:spPr>
          <a:xfrm>
            <a:off x="3970338" y="0"/>
            <a:ext cx="3038475" cy="466725"/>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488718D0-492E-2847-9AFA-F45724FF6BD8}" type="datetimeFigureOut">
              <a:rPr lang="en-IN"/>
              <a:pPr>
                <a:defRPr/>
              </a:pPr>
              <a:t>19-02-2024</a:t>
            </a:fld>
            <a:endParaRPr lang="en-IN"/>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IN" noProof="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IN"/>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663185C4-6484-874F-83A2-FC505E2E54FD}" type="slidenum">
              <a:rPr lang="en-IN"/>
              <a:pPr>
                <a:defRPr/>
              </a:pPr>
              <a:t>‹#›</a:t>
            </a:fld>
            <a:endParaRPr lang="en-IN"/>
          </a:p>
        </p:txBody>
      </p:sp>
    </p:spTree>
    <p:extLst>
      <p:ext uri="{BB962C8B-B14F-4D97-AF65-F5344CB8AC3E}">
        <p14:creationId xmlns:p14="http://schemas.microsoft.com/office/powerpoint/2010/main" val="3919590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unnel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9959C5C-D410-3D4D-A6EB-D115A654D335}" type="slidenum">
              <a:rPr lang="en-US"/>
              <a:pPr>
                <a:defRPr/>
              </a:pPr>
              <a:t>‹#›</a:t>
            </a:fld>
            <a:endParaRPr lang="en-US"/>
          </a:p>
        </p:txBody>
      </p:sp>
    </p:spTree>
    <p:extLst>
      <p:ext uri="{BB962C8B-B14F-4D97-AF65-F5344CB8AC3E}">
        <p14:creationId xmlns:p14="http://schemas.microsoft.com/office/powerpoint/2010/main" val="45727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unnel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163" y="228601"/>
            <a:ext cx="11369675" cy="975360"/>
          </a:xfrm>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881EA454-D518-B044-8740-7C9BA2B3D229}" type="slidenum">
              <a:rPr lang="en-US"/>
              <a:pPr>
                <a:defRPr/>
              </a:pPr>
              <a:t>‹#›</a:t>
            </a:fld>
            <a:endParaRPr lang="en-US"/>
          </a:p>
        </p:txBody>
      </p:sp>
    </p:spTree>
    <p:extLst>
      <p:ext uri="{BB962C8B-B14F-4D97-AF65-F5344CB8AC3E}">
        <p14:creationId xmlns:p14="http://schemas.microsoft.com/office/powerpoint/2010/main" val="2671799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Tunnel_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pPr>
              <a:defRPr/>
            </a:pPr>
            <a:fld id="{69AE87F7-D1B8-1F40-BFC9-B3FA12A2782E}" type="slidenum">
              <a:rPr lang="en-US"/>
              <a:pPr>
                <a:defRPr/>
              </a:pPr>
              <a:t>‹#›</a:t>
            </a:fld>
            <a:endParaRPr lang="en-US"/>
          </a:p>
        </p:txBody>
      </p:sp>
    </p:spTree>
    <p:extLst>
      <p:ext uri="{BB962C8B-B14F-4D97-AF65-F5344CB8AC3E}">
        <p14:creationId xmlns:p14="http://schemas.microsoft.com/office/powerpoint/2010/main" val="871273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3" name="Freeform: Shape 48"/>
          <p:cNvSpPr/>
          <p:nvPr/>
        </p:nvSpPr>
        <p:spPr>
          <a:xfrm>
            <a:off x="0" y="0"/>
            <a:ext cx="7226300" cy="6858000"/>
          </a:xfrm>
          <a:custGeom>
            <a:avLst/>
            <a:gdLst>
              <a:gd name="connsiteX0" fmla="*/ 0 w 7226228"/>
              <a:gd name="connsiteY0" fmla="*/ 0 h 6858001"/>
              <a:gd name="connsiteX1" fmla="*/ 5788509 w 7226228"/>
              <a:gd name="connsiteY1" fmla="*/ 0 h 6858001"/>
              <a:gd name="connsiteX2" fmla="*/ 5940472 w 7226228"/>
              <a:gd name="connsiteY2" fmla="*/ 159389 h 6858001"/>
              <a:gd name="connsiteX3" fmla="*/ 7226228 w 7226228"/>
              <a:gd name="connsiteY3" fmla="*/ 3487234 h 6858001"/>
              <a:gd name="connsiteX4" fmla="*/ 5940472 w 7226228"/>
              <a:gd name="connsiteY4" fmla="*/ 6815080 h 6858001"/>
              <a:gd name="connsiteX5" fmla="*/ 5899550 w 7226228"/>
              <a:gd name="connsiteY5" fmla="*/ 6858001 h 6858001"/>
              <a:gd name="connsiteX6" fmla="*/ 0 w 7226228"/>
              <a:gd name="connsiteY6"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6228" h="6858001">
                <a:moveTo>
                  <a:pt x="0" y="0"/>
                </a:moveTo>
                <a:lnTo>
                  <a:pt x="5788509" y="0"/>
                </a:lnTo>
                <a:lnTo>
                  <a:pt x="5940472" y="159389"/>
                </a:lnTo>
                <a:cubicBezTo>
                  <a:pt x="6739334" y="1038334"/>
                  <a:pt x="7226228" y="2205924"/>
                  <a:pt x="7226228" y="3487234"/>
                </a:cubicBezTo>
                <a:cubicBezTo>
                  <a:pt x="7226228" y="4768545"/>
                  <a:pt x="6739334" y="5936135"/>
                  <a:pt x="5940472" y="6815080"/>
                </a:cubicBezTo>
                <a:lnTo>
                  <a:pt x="5899550" y="6858001"/>
                </a:lnTo>
                <a:lnTo>
                  <a:pt x="0" y="6858001"/>
                </a:lnTo>
                <a:close/>
              </a:path>
            </a:pathLst>
          </a:custGeom>
          <a:solidFill>
            <a:srgbClr val="009DD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Shape 44"/>
          <p:cNvSpPr/>
          <p:nvPr/>
        </p:nvSpPr>
        <p:spPr>
          <a:xfrm>
            <a:off x="0" y="0"/>
            <a:ext cx="7472363" cy="6858000"/>
          </a:xfrm>
          <a:custGeom>
            <a:avLst/>
            <a:gdLst>
              <a:gd name="connsiteX0" fmla="*/ 0 w 7472972"/>
              <a:gd name="connsiteY0" fmla="*/ 0 h 6858000"/>
              <a:gd name="connsiteX1" fmla="*/ 1 w 7472972"/>
              <a:gd name="connsiteY1" fmla="*/ 0 h 6858000"/>
              <a:gd name="connsiteX2" fmla="*/ 6035254 w 7472972"/>
              <a:gd name="connsiteY2" fmla="*/ 0 h 6858000"/>
              <a:gd name="connsiteX3" fmla="*/ 6187215 w 7472972"/>
              <a:gd name="connsiteY3" fmla="*/ 159388 h 6858000"/>
              <a:gd name="connsiteX4" fmla="*/ 7472972 w 7472972"/>
              <a:gd name="connsiteY4" fmla="*/ 3487233 h 6858000"/>
              <a:gd name="connsiteX5" fmla="*/ 6187216 w 7472972"/>
              <a:gd name="connsiteY5" fmla="*/ 6815078 h 6858000"/>
              <a:gd name="connsiteX6" fmla="*/ 6146293 w 7472972"/>
              <a:gd name="connsiteY6" fmla="*/ 6858000 h 6858000"/>
              <a:gd name="connsiteX7" fmla="*/ 0 w 747297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2972" h="6858000">
                <a:moveTo>
                  <a:pt x="0" y="0"/>
                </a:moveTo>
                <a:lnTo>
                  <a:pt x="1" y="0"/>
                </a:lnTo>
                <a:lnTo>
                  <a:pt x="6035254" y="0"/>
                </a:lnTo>
                <a:lnTo>
                  <a:pt x="6187215" y="159388"/>
                </a:lnTo>
                <a:cubicBezTo>
                  <a:pt x="6986079" y="1038333"/>
                  <a:pt x="7472972" y="2205923"/>
                  <a:pt x="7472972" y="3487233"/>
                </a:cubicBezTo>
                <a:cubicBezTo>
                  <a:pt x="7472972" y="4768544"/>
                  <a:pt x="6986079" y="5936134"/>
                  <a:pt x="6187216" y="6815078"/>
                </a:cubicBezTo>
                <a:lnTo>
                  <a:pt x="6146293" y="6858000"/>
                </a:lnTo>
                <a:lnTo>
                  <a:pt x="0" y="6858000"/>
                </a:lnTo>
                <a:close/>
              </a:path>
            </a:pathLst>
          </a:cu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11163" y="2667001"/>
            <a:ext cx="6586537" cy="914400"/>
          </a:xfrm>
        </p:spPr>
        <p:txBody>
          <a:bodyPr/>
          <a:lstStyle>
            <a:lvl1pPr>
              <a:defRPr sz="4000">
                <a:solidFill>
                  <a:schemeClr val="bg1"/>
                </a:solidFill>
              </a:defRPr>
            </a:lvl1pPr>
          </a:lstStyle>
          <a:p>
            <a:r>
              <a:rPr lang="en-US"/>
              <a:t>Click to edit Master title style</a:t>
            </a:r>
            <a:endParaRPr lang="en-US" dirty="0"/>
          </a:p>
        </p:txBody>
      </p:sp>
      <p:sp>
        <p:nvSpPr>
          <p:cNvPr id="5" name="Slide Number Placeholder 2"/>
          <p:cNvSpPr>
            <a:spLocks noGrp="1"/>
          </p:cNvSpPr>
          <p:nvPr>
            <p:ph type="sldNum" sz="quarter" idx="10"/>
          </p:nvPr>
        </p:nvSpPr>
        <p:spPr/>
        <p:txBody>
          <a:bodyPr/>
          <a:lstStyle>
            <a:lvl1pPr>
              <a:defRPr/>
            </a:lvl1pPr>
          </a:lstStyle>
          <a:p>
            <a:pPr>
              <a:defRPr/>
            </a:pPr>
            <a:fld id="{F900AB46-DBD4-D44D-A40B-52187358ABF4}" type="slidenum">
              <a:rPr lang="en-US"/>
              <a:pPr>
                <a:defRPr/>
              </a:pPr>
              <a:t>‹#›</a:t>
            </a:fld>
            <a:endParaRPr lang="en-US"/>
          </a:p>
        </p:txBody>
      </p:sp>
    </p:spTree>
    <p:extLst>
      <p:ext uri="{BB962C8B-B14F-4D97-AF65-F5344CB8AC3E}">
        <p14:creationId xmlns:p14="http://schemas.microsoft.com/office/powerpoint/2010/main" val="156009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3776663" cy="6858000"/>
          </a:xfrm>
          <a:prstGeom prst="rect">
            <a:avLst/>
          </a:prstGeom>
          <a:solidFill>
            <a:srgbClr val="0F6FC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en-US">
              <a:solidFill>
                <a:srgbClr val="FFFFFF"/>
              </a:solidFill>
            </a:endParaRPr>
          </a:p>
        </p:txBody>
      </p:sp>
      <p:sp>
        <p:nvSpPr>
          <p:cNvPr id="2" name="Title 1"/>
          <p:cNvSpPr>
            <a:spLocks noGrp="1"/>
          </p:cNvSpPr>
          <p:nvPr>
            <p:ph type="title"/>
          </p:nvPr>
        </p:nvSpPr>
        <p:spPr>
          <a:xfrm>
            <a:off x="203201" y="482601"/>
            <a:ext cx="3454400" cy="914400"/>
          </a:xfrm>
        </p:spPr>
        <p:txBody>
          <a:bodyPr/>
          <a:lstStyle>
            <a:lvl1pPr algn="ctr">
              <a:defRPr sz="3600">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1"/>
          </p:nvPr>
        </p:nvSpPr>
        <p:spPr>
          <a:xfrm>
            <a:off x="203200" y="1701800"/>
            <a:ext cx="3441700" cy="1968500"/>
          </a:xfrm>
        </p:spPr>
        <p:txBody>
          <a:bodyPr/>
          <a:lstStyle>
            <a:lvl1pPr marL="0" indent="0" algn="ctr">
              <a:buNone/>
              <a:defRPr>
                <a:solidFill>
                  <a:schemeClr val="bg1"/>
                </a:solidFill>
              </a:defRPr>
            </a:lvl1pPr>
            <a:lvl2pPr marL="269875" indent="0">
              <a:buNone/>
              <a:defRPr>
                <a:solidFill>
                  <a:srgbClr val="FFFFFF"/>
                </a:solidFill>
              </a:defRPr>
            </a:lvl2pPr>
            <a:lvl3pPr marL="541338" indent="0">
              <a:buNone/>
              <a:defRPr>
                <a:solidFill>
                  <a:srgbClr val="FFFFFF"/>
                </a:solidFill>
              </a:defRPr>
            </a:lvl3pPr>
            <a:lvl4pPr marL="801688" indent="0">
              <a:buNone/>
              <a:defRPr>
                <a:solidFill>
                  <a:srgbClr val="FFFFFF"/>
                </a:solidFill>
              </a:defRPr>
            </a:lvl4pPr>
            <a:lvl5pPr marL="989013" indent="0">
              <a:buNone/>
              <a:defRPr>
                <a:solidFill>
                  <a:srgbClr val="FFFFFF"/>
                </a:solidFill>
              </a:defRPr>
            </a:lvl5pPr>
          </a:lstStyle>
          <a:p>
            <a:pPr lvl="0"/>
            <a:r>
              <a:rPr lang="en-US"/>
              <a:t>Click to edit Master text styles</a:t>
            </a:r>
          </a:p>
        </p:txBody>
      </p:sp>
      <p:sp>
        <p:nvSpPr>
          <p:cNvPr id="7" name="Content Placeholder 6"/>
          <p:cNvSpPr>
            <a:spLocks noGrp="1"/>
          </p:cNvSpPr>
          <p:nvPr>
            <p:ph sz="quarter" idx="12"/>
          </p:nvPr>
        </p:nvSpPr>
        <p:spPr>
          <a:xfrm>
            <a:off x="3949700" y="469900"/>
            <a:ext cx="7861300" cy="5727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2"/>
          <p:cNvSpPr>
            <a:spLocks noGrp="1"/>
          </p:cNvSpPr>
          <p:nvPr>
            <p:ph type="sldNum" sz="quarter" idx="13"/>
          </p:nvPr>
        </p:nvSpPr>
        <p:spPr/>
        <p:txBody>
          <a:bodyPr/>
          <a:lstStyle>
            <a:lvl1pPr>
              <a:defRPr/>
            </a:lvl1pPr>
          </a:lstStyle>
          <a:p>
            <a:pPr>
              <a:defRPr/>
            </a:pPr>
            <a:fld id="{3224A7F9-EBF7-804D-BE28-4CEBEE9D7268}" type="slidenum">
              <a:rPr lang="en-US"/>
              <a:pPr>
                <a:defRPr/>
              </a:pPr>
              <a:t>‹#›</a:t>
            </a:fld>
            <a:endParaRPr lang="en-US"/>
          </a:p>
        </p:txBody>
      </p:sp>
    </p:spTree>
    <p:extLst>
      <p:ext uri="{BB962C8B-B14F-4D97-AF65-F5344CB8AC3E}">
        <p14:creationId xmlns:p14="http://schemas.microsoft.com/office/powerpoint/2010/main" val="26717233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11163" y="0"/>
            <a:ext cx="113696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11163" y="1409700"/>
            <a:ext cx="11369675" cy="476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037638" y="6523038"/>
            <a:ext cx="2743200" cy="1619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1">
                    <a:lumMod val="75000"/>
                    <a:lumOff val="25000"/>
                  </a:schemeClr>
                </a:solidFill>
                <a:latin typeface="+mn-lt"/>
                <a:ea typeface="+mn-ea"/>
                <a:cs typeface="+mn-cs"/>
              </a:defRPr>
            </a:lvl1pPr>
          </a:lstStyle>
          <a:p>
            <a:pPr>
              <a:defRPr/>
            </a:pPr>
            <a:fld id="{1A9F49E8-06A1-264B-BA10-F5B0E26E1211}" type="slidenum">
              <a:rPr lang="en-US"/>
              <a:pPr>
                <a:defRPr/>
              </a:pPr>
              <a:t>‹#›</a:t>
            </a:fld>
            <a:endParaRPr lang="en-US"/>
          </a:p>
        </p:txBody>
      </p:sp>
      <p:sp>
        <p:nvSpPr>
          <p:cNvPr id="1029" name="TextBox 10"/>
          <p:cNvSpPr txBox="1">
            <a:spLocks noChangeArrowheads="1"/>
          </p:cNvSpPr>
          <p:nvPr/>
        </p:nvSpPr>
        <p:spPr bwMode="auto">
          <a:xfrm>
            <a:off x="3163888" y="6486525"/>
            <a:ext cx="546576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r>
              <a:rPr lang="en-US" sz="800"/>
              <a:t>Confidential and Proprietary </a:t>
            </a:r>
            <a:r>
              <a:rPr lang="en-US" sz="800">
                <a:solidFill>
                  <a:srgbClr val="000000"/>
                </a:solidFill>
              </a:rPr>
              <a:t>© Tunnell Consulting, Inc. | All Rights Reserved</a:t>
            </a:r>
            <a:r>
              <a:rPr lang="en-US" sz="800"/>
              <a:t>  </a:t>
            </a:r>
          </a:p>
        </p:txBody>
      </p:sp>
      <p:pic>
        <p:nvPicPr>
          <p:cNvPr id="1030" name="Picture 3" descr="Tunnell logo RGB.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68300" y="6413500"/>
            <a:ext cx="1876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rot="5400000" flipH="1" flipV="1">
            <a:off x="-432594" y="421481"/>
            <a:ext cx="914400" cy="71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8" name="Rectangle 7"/>
          <p:cNvSpPr/>
          <p:nvPr/>
        </p:nvSpPr>
        <p:spPr>
          <a:xfrm rot="5400000" flipH="1" flipV="1">
            <a:off x="-2963069" y="3864769"/>
            <a:ext cx="5975350" cy="714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Lst>
  <p:hf hdr="0" ftr="0" dt="0"/>
  <p:txStyles>
    <p:titleStyle>
      <a:lvl1pPr algn="l" rtl="0" eaLnBrk="1" fontAlgn="base" hangingPunct="1">
        <a:lnSpc>
          <a:spcPct val="85000"/>
        </a:lnSpc>
        <a:spcBef>
          <a:spcPct val="0"/>
        </a:spcBef>
        <a:spcAft>
          <a:spcPct val="0"/>
        </a:spcAft>
        <a:defRPr sz="2800" kern="1200">
          <a:solidFill>
            <a:schemeClr val="accent1"/>
          </a:solidFill>
          <a:latin typeface="+mj-lt"/>
          <a:ea typeface="+mj-ea"/>
          <a:cs typeface="ＭＳ Ｐゴシック" charset="0"/>
        </a:defRPr>
      </a:lvl1pPr>
      <a:lvl2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2pPr>
      <a:lvl3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3pPr>
      <a:lvl4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4pPr>
      <a:lvl5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5pPr>
      <a:lvl6pPr marL="4572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6pPr>
      <a:lvl7pPr marL="9144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7pPr>
      <a:lvl8pPr marL="13716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8pPr>
      <a:lvl9pPr marL="18288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9pPr>
    </p:titleStyle>
    <p:bodyStyle>
      <a:lvl1pPr marL="269875" indent="-269875" algn="l" rtl="0" eaLnBrk="1" fontAlgn="base" hangingPunct="1">
        <a:lnSpc>
          <a:spcPct val="90000"/>
        </a:lnSpc>
        <a:spcBef>
          <a:spcPts val="1000"/>
        </a:spcBef>
        <a:spcAft>
          <a:spcPct val="0"/>
        </a:spcAft>
        <a:buClr>
          <a:schemeClr val="accent2"/>
        </a:buClr>
        <a:buFont typeface="Wingdings" charset="0"/>
        <a:buChar char="§"/>
        <a:defRPr sz="2000" kern="1200">
          <a:solidFill>
            <a:srgbClr val="404040"/>
          </a:solidFill>
          <a:latin typeface="+mn-lt"/>
          <a:ea typeface="+mn-ea"/>
          <a:cs typeface="ＭＳ Ｐゴシック" charset="0"/>
        </a:defRPr>
      </a:lvl1pPr>
      <a:lvl2pPr marL="541338" indent="-271463" algn="l" rtl="0" eaLnBrk="1" fontAlgn="base" hangingPunct="1">
        <a:lnSpc>
          <a:spcPct val="90000"/>
        </a:lnSpc>
        <a:spcBef>
          <a:spcPts val="500"/>
        </a:spcBef>
        <a:spcAft>
          <a:spcPct val="0"/>
        </a:spcAft>
        <a:buFont typeface="Lucida Grande" charset="0"/>
        <a:buChar char="‑"/>
        <a:defRPr kern="1200">
          <a:solidFill>
            <a:srgbClr val="404040"/>
          </a:solidFill>
          <a:latin typeface="+mn-lt"/>
          <a:ea typeface="+mn-ea"/>
          <a:cs typeface="+mn-cs"/>
        </a:defRPr>
      </a:lvl2pPr>
      <a:lvl3pPr marL="801688" indent="-260350" algn="l" rtl="0" eaLnBrk="1" fontAlgn="base" hangingPunct="1">
        <a:lnSpc>
          <a:spcPct val="90000"/>
        </a:lnSpc>
        <a:spcBef>
          <a:spcPts val="500"/>
        </a:spcBef>
        <a:spcAft>
          <a:spcPct val="0"/>
        </a:spcAft>
        <a:buClr>
          <a:schemeClr val="accent2"/>
        </a:buClr>
        <a:buFont typeface="Arial" charset="0"/>
        <a:buChar char="•"/>
        <a:defRPr sz="1600" kern="1200">
          <a:solidFill>
            <a:srgbClr val="404040"/>
          </a:solidFill>
          <a:latin typeface="+mn-lt"/>
          <a:ea typeface="+mn-ea"/>
          <a:cs typeface="+mn-cs"/>
        </a:defRPr>
      </a:lvl3pPr>
      <a:lvl4pPr marL="989013" indent="-187325" algn="l" rtl="0" eaLnBrk="1" fontAlgn="base" hangingPunct="1">
        <a:lnSpc>
          <a:spcPct val="90000"/>
        </a:lnSpc>
        <a:spcBef>
          <a:spcPts val="500"/>
        </a:spcBef>
        <a:spcAft>
          <a:spcPct val="0"/>
        </a:spcAft>
        <a:buFont typeface="Arial" charset="0"/>
        <a:buChar char="•"/>
        <a:defRPr sz="1400" kern="1200">
          <a:solidFill>
            <a:srgbClr val="404040"/>
          </a:solidFill>
          <a:latin typeface="+mn-lt"/>
          <a:ea typeface="+mn-ea"/>
          <a:cs typeface="+mn-cs"/>
        </a:defRPr>
      </a:lvl4pPr>
      <a:lvl5pPr marL="1258888" indent="-269875" algn="l" rtl="0" eaLnBrk="1" fontAlgn="base" hangingPunct="1">
        <a:lnSpc>
          <a:spcPct val="90000"/>
        </a:lnSpc>
        <a:spcBef>
          <a:spcPts val="500"/>
        </a:spcBef>
        <a:spcAft>
          <a:spcPct val="0"/>
        </a:spcAft>
        <a:buFont typeface="Arial" charset="0"/>
        <a:buChar char="•"/>
        <a:defRPr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3"/>
          <p:cNvSpPr>
            <a:spLocks noGrp="1"/>
          </p:cNvSpPr>
          <p:nvPr>
            <p:ph type="title"/>
          </p:nvPr>
        </p:nvSpPr>
        <p:spPr>
          <a:xfrm>
            <a:off x="411163" y="0"/>
            <a:ext cx="7069137" cy="914400"/>
          </a:xfrm>
        </p:spPr>
        <p:txBody>
          <a:bodyPr/>
          <a:lstStyle/>
          <a:p>
            <a:r>
              <a:rPr lang="en-US" altLang="en-US" sz="2800" dirty="0">
                <a:solidFill>
                  <a:srgbClr val="3C5C99"/>
                </a:solidFill>
              </a:rPr>
              <a:t>PAI Preparation and Readiness</a:t>
            </a:r>
          </a:p>
        </p:txBody>
      </p:sp>
      <p:sp>
        <p:nvSpPr>
          <p:cNvPr id="3" name="Slide Number Placeholder 2"/>
          <p:cNvSpPr>
            <a:spLocks noGrp="1"/>
          </p:cNvSpPr>
          <p:nvPr>
            <p:ph type="sldNum" sz="quarter" idx="10"/>
          </p:nvPr>
        </p:nvSpPr>
        <p:spPr/>
        <p:txBody>
          <a:bodyPr/>
          <a:lstStyle/>
          <a:p>
            <a:pPr>
              <a:defRPr/>
            </a:pPr>
            <a:fld id="{CA005949-AF1E-514F-B3A7-1027054A52A5}" type="slidenum">
              <a:rPr lang="en-US"/>
              <a:pPr>
                <a:defRPr/>
              </a:pPr>
              <a:t>1</a:t>
            </a:fld>
            <a:endParaRPr lang="en-US"/>
          </a:p>
        </p:txBody>
      </p:sp>
      <p:sp>
        <p:nvSpPr>
          <p:cNvPr id="5123" name="Title 3"/>
          <p:cNvSpPr txBox="1">
            <a:spLocks/>
          </p:cNvSpPr>
          <p:nvPr/>
        </p:nvSpPr>
        <p:spPr bwMode="auto">
          <a:xfrm>
            <a:off x="9779000" y="0"/>
            <a:ext cx="2413000" cy="279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anchor="ct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lnSpc>
                <a:spcPct val="85000"/>
              </a:lnSpc>
            </a:pPr>
            <a:r>
              <a:rPr lang="en-US" sz="1600">
                <a:solidFill>
                  <a:schemeClr val="bg1"/>
                </a:solidFill>
              </a:rPr>
              <a:t>PROJECT BRIEF</a:t>
            </a:r>
          </a:p>
        </p:txBody>
      </p:sp>
      <p:sp>
        <p:nvSpPr>
          <p:cNvPr id="5124" name="Title 3"/>
          <p:cNvSpPr txBox="1">
            <a:spLocks/>
          </p:cNvSpPr>
          <p:nvPr/>
        </p:nvSpPr>
        <p:spPr bwMode="auto">
          <a:xfrm>
            <a:off x="9779000" y="279400"/>
            <a:ext cx="2413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nchor="ct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lnSpc>
                <a:spcPct val="85000"/>
              </a:lnSpc>
            </a:pPr>
            <a:r>
              <a:rPr lang="en-US" sz="1400" dirty="0">
                <a:solidFill>
                  <a:schemeClr val="accent1"/>
                </a:solidFill>
              </a:rPr>
              <a:t>Pharmaceutical Industry</a:t>
            </a:r>
          </a:p>
        </p:txBody>
      </p:sp>
      <p:sp>
        <p:nvSpPr>
          <p:cNvPr id="21" name="Title 3"/>
          <p:cNvSpPr txBox="1">
            <a:spLocks/>
          </p:cNvSpPr>
          <p:nvPr/>
        </p:nvSpPr>
        <p:spPr>
          <a:xfrm>
            <a:off x="10210800" y="6464300"/>
            <a:ext cx="1739900" cy="304800"/>
          </a:xfrm>
          <a:prstGeom prst="rect">
            <a:avLst/>
          </a:prstGeom>
          <a:solidFill>
            <a:srgbClr val="FFFFFF"/>
          </a:solidFill>
        </p:spPr>
        <p:txBody>
          <a:bodyPr lIns="0" anchor="ctr"/>
          <a:lstStyle>
            <a:lvl1pPr algn="l" defTabSz="914400" rtl="0" eaLnBrk="1" latinLnBrk="0" hangingPunct="1">
              <a:lnSpc>
                <a:spcPct val="85000"/>
              </a:lnSpc>
              <a:spcBef>
                <a:spcPct val="0"/>
              </a:spcBef>
              <a:buNone/>
              <a:defRPr sz="2800" b="0" kern="1200">
                <a:solidFill>
                  <a:schemeClr val="accent1"/>
                </a:solidFill>
                <a:latin typeface="+mj-lt"/>
                <a:ea typeface="+mj-ea"/>
                <a:cs typeface="+mj-cs"/>
              </a:defRPr>
            </a:lvl1pPr>
          </a:lstStyle>
          <a:p>
            <a:pPr algn="ctr" fontAlgn="auto">
              <a:spcAft>
                <a:spcPts val="0"/>
              </a:spcAft>
              <a:defRPr/>
            </a:pPr>
            <a:r>
              <a:rPr lang="en-US" sz="800" dirty="0">
                <a:solidFill>
                  <a:schemeClr val="tx1">
                    <a:lumMod val="75000"/>
                    <a:lumOff val="25000"/>
                  </a:schemeClr>
                </a:solidFill>
              </a:rPr>
              <a:t>PT-38</a:t>
            </a:r>
          </a:p>
        </p:txBody>
      </p:sp>
      <p:graphicFrame>
        <p:nvGraphicFramePr>
          <p:cNvPr id="2" name="Table 1"/>
          <p:cNvGraphicFramePr>
            <a:graphicFrameLocks noGrp="1"/>
          </p:cNvGraphicFramePr>
          <p:nvPr>
            <p:extLst>
              <p:ext uri="{D42A27DB-BD31-4B8C-83A1-F6EECF244321}">
                <p14:modId xmlns:p14="http://schemas.microsoft.com/office/powerpoint/2010/main" val="3269276237"/>
              </p:ext>
            </p:extLst>
          </p:nvPr>
        </p:nvGraphicFramePr>
        <p:xfrm>
          <a:off x="419100" y="1011238"/>
          <a:ext cx="11633200" cy="4486052"/>
        </p:xfrm>
        <a:graphic>
          <a:graphicData uri="http://schemas.openxmlformats.org/drawingml/2006/table">
            <a:tbl>
              <a:tblPr firstRow="1" bandRow="1">
                <a:tableStyleId>{5C22544A-7EE6-4342-B048-85BDC9FD1C3A}</a:tableStyleId>
              </a:tblPr>
              <a:tblGrid>
                <a:gridCol w="1383058">
                  <a:extLst>
                    <a:ext uri="{9D8B030D-6E8A-4147-A177-3AD203B41FA5}">
                      <a16:colId xmlns:a16="http://schemas.microsoft.com/office/drawing/2014/main" val="20000"/>
                    </a:ext>
                  </a:extLst>
                </a:gridCol>
                <a:gridCol w="10250142">
                  <a:extLst>
                    <a:ext uri="{9D8B030D-6E8A-4147-A177-3AD203B41FA5}">
                      <a16:colId xmlns:a16="http://schemas.microsoft.com/office/drawing/2014/main" val="20001"/>
                    </a:ext>
                  </a:extLst>
                </a:gridCol>
              </a:tblGrid>
              <a:tr h="371078">
                <a:tc>
                  <a:txBody>
                    <a:bodyPr/>
                    <a:lstStyle/>
                    <a:p>
                      <a:r>
                        <a:rPr lang="en-US" sz="1400" b="0" dirty="0">
                          <a:solidFill>
                            <a:schemeClr val="bg1"/>
                          </a:solidFill>
                        </a:rPr>
                        <a:t>Client</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tx2"/>
                    </a:solidFill>
                  </a:tcPr>
                </a:tc>
                <a:tc>
                  <a:txBody>
                    <a:bodyPr/>
                    <a:lstStyle/>
                    <a:p>
                      <a:pPr algn="just"/>
                      <a:r>
                        <a:rPr lang="en-US" altLang="en-US" sz="1200" b="0" dirty="0">
                          <a:solidFill>
                            <a:schemeClr val="tx1"/>
                          </a:solidFill>
                        </a:rPr>
                        <a:t>An emerging gene therapy company</a:t>
                      </a:r>
                      <a:endParaRPr lang="en-US" altLang="en-US" sz="1200" b="0" dirty="0">
                        <a:solidFill>
                          <a:schemeClr val="tx1"/>
                        </a:solidFill>
                        <a:cs typeface="Arial" panose="020B0604020202020204" pitchFamily="34" charset="0"/>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1078">
                <a:tc>
                  <a:txBody>
                    <a:bodyPr/>
                    <a:lstStyle/>
                    <a:p>
                      <a:r>
                        <a:rPr lang="en-US" sz="1400" b="0" dirty="0">
                          <a:solidFill>
                            <a:schemeClr val="bg1"/>
                          </a:solidFill>
                        </a:rPr>
                        <a:t>Problem</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75000"/>
                      </a:schemeClr>
                    </a:solidFill>
                  </a:tcPr>
                </a:tc>
                <a:tc>
                  <a:txBody>
                    <a:bodyPr/>
                    <a:lstStyle/>
                    <a:p>
                      <a:pPr algn="l"/>
                      <a:r>
                        <a:rPr lang="en-US" altLang="en-US" sz="1200" dirty="0"/>
                        <a:t>As a start-up biotechnology company with a product that was granted Breakthrough Therapy Designation, the typical clinical and approval timelines were dramatically shortened. This was the company’s first potential marketed product and required the company to grow from a purely clinical focus to a mature commercial biotechnology company.</a:t>
                      </a:r>
                    </a:p>
                    <a:p>
                      <a:pPr algn="just"/>
                      <a:endParaRPr lang="en-US" altLang="en-US" sz="1200" dirty="0">
                        <a:cs typeface="Arial" panose="020B0604020202020204" pitchFamily="34" charset="0"/>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1078">
                <a:tc>
                  <a:txBody>
                    <a:bodyPr/>
                    <a:lstStyle/>
                    <a:p>
                      <a:r>
                        <a:rPr lang="en-US" sz="1400" b="0" dirty="0">
                          <a:solidFill>
                            <a:schemeClr val="bg1"/>
                          </a:solidFill>
                        </a:rPr>
                        <a:t>Approach</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solidFill>
                  </a:tcPr>
                </a:tc>
                <a:tc>
                  <a:txBody>
                    <a:bodyPr/>
                    <a:lstStyle/>
                    <a:p>
                      <a:r>
                        <a:rPr lang="en-US" sz="1200" b="0" dirty="0">
                          <a:solidFill>
                            <a:schemeClr val="tx1"/>
                          </a:solidFill>
                        </a:rPr>
                        <a:t>To ensure PAI readiness in Operations, a multi-pronged approach was taken: </a:t>
                      </a:r>
                    </a:p>
                    <a:p>
                      <a:pPr marL="171450" indent="-171450">
                        <a:buFont typeface="Arial" panose="020B0604020202020204" pitchFamily="34" charset="0"/>
                        <a:buChar char="•"/>
                      </a:pPr>
                      <a:r>
                        <a:rPr lang="en-US" sz="1200" b="0" dirty="0">
                          <a:solidFill>
                            <a:schemeClr val="tx1"/>
                          </a:solidFill>
                        </a:rPr>
                        <a:t>Gaps were identified and remediated, corrective actions were initiated and preventive actions were implemented </a:t>
                      </a:r>
                    </a:p>
                    <a:p>
                      <a:pPr marL="171450" indent="-171450">
                        <a:buFont typeface="Arial" panose="020B0604020202020204" pitchFamily="34" charset="0"/>
                        <a:buChar char="•"/>
                      </a:pPr>
                      <a:r>
                        <a:rPr lang="en-US" sz="1200" b="0" dirty="0">
                          <a:solidFill>
                            <a:schemeClr val="tx1"/>
                          </a:solidFill>
                        </a:rPr>
                        <a:t>For the product, teams were implemented to define and support process capability, develop process characterization Design of Experiments, set specifications, and write SOP’s, protocols and reports  </a:t>
                      </a:r>
                    </a:p>
                    <a:p>
                      <a:pPr marL="171450" indent="-171450">
                        <a:buFont typeface="Arial" panose="020B0604020202020204" pitchFamily="34" charset="0"/>
                        <a:buChar char="•"/>
                      </a:pPr>
                      <a:r>
                        <a:rPr lang="en-US" sz="1200" b="0" dirty="0">
                          <a:solidFill>
                            <a:schemeClr val="tx1"/>
                          </a:solidFill>
                        </a:rPr>
                        <a:t>For the Quality Management System, through a team-based approach, improvements were made in non-conformance management, supplier qualification / management, document management, training and batch disposition </a:t>
                      </a:r>
                    </a:p>
                    <a:p>
                      <a:endParaRPr lang="en-US" sz="1200" b="0" dirty="0">
                        <a:solidFill>
                          <a:schemeClr val="tx1"/>
                        </a:solidFill>
                      </a:endParaRPr>
                    </a:p>
                    <a:p>
                      <a:r>
                        <a:rPr lang="en-US" sz="1200" b="0" dirty="0">
                          <a:solidFill>
                            <a:schemeClr val="tx1"/>
                          </a:solidFill>
                        </a:rPr>
                        <a:t>For a successful outcome, it was instrumental to not only identify problems but to identify and implement corrective actions to resolve the underlying problems.</a:t>
                      </a:r>
                    </a:p>
                    <a:p>
                      <a:endParaRPr lang="en-US" sz="1200" b="0" dirty="0">
                        <a:solidFill>
                          <a:schemeClr val="tx1"/>
                        </a:solidFill>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1078">
                <a:tc>
                  <a:txBody>
                    <a:bodyPr/>
                    <a:lstStyle/>
                    <a:p>
                      <a:r>
                        <a:rPr lang="en-US" sz="1400" b="0" dirty="0">
                          <a:solidFill>
                            <a:schemeClr val="bg1"/>
                          </a:solidFill>
                        </a:rPr>
                        <a:t>Results</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60000"/>
                        <a:lumOff val="40000"/>
                      </a:schemeClr>
                    </a:solidFill>
                  </a:tcPr>
                </a:tc>
                <a:tc>
                  <a:txBody>
                    <a:bodyPr/>
                    <a:lstStyle/>
                    <a:p>
                      <a:r>
                        <a:rPr lang="en-US" sz="1200" b="0" dirty="0">
                          <a:solidFill>
                            <a:schemeClr val="tx1"/>
                          </a:solidFill>
                        </a:rPr>
                        <a:t>The company:</a:t>
                      </a:r>
                    </a:p>
                    <a:p>
                      <a:pPr marL="171450" indent="-171450">
                        <a:buFont typeface="Arial" panose="020B0604020202020204" pitchFamily="34" charset="0"/>
                        <a:buChar char="•"/>
                      </a:pPr>
                      <a:r>
                        <a:rPr lang="en-US" sz="1200" b="0" dirty="0">
                          <a:solidFill>
                            <a:schemeClr val="tx1"/>
                          </a:solidFill>
                        </a:rPr>
                        <a:t>Successfully passed FDA and EMA inspections and obtained US approval (EU approval is in progress)</a:t>
                      </a:r>
                    </a:p>
                    <a:p>
                      <a:pPr marL="171450" indent="-171450">
                        <a:buFont typeface="Arial" panose="020B0604020202020204" pitchFamily="34" charset="0"/>
                        <a:buChar char="•"/>
                      </a:pPr>
                      <a:r>
                        <a:rPr lang="en-US" sz="1200" b="0" dirty="0">
                          <a:solidFill>
                            <a:schemeClr val="tx1"/>
                          </a:solidFill>
                        </a:rPr>
                        <a:t>Completed all goals and objectives prior to deadline</a:t>
                      </a:r>
                    </a:p>
                    <a:p>
                      <a:pPr marL="171450" indent="-171450">
                        <a:buFont typeface="Arial" panose="020B0604020202020204" pitchFamily="34" charset="0"/>
                        <a:buChar char="•"/>
                      </a:pPr>
                      <a:r>
                        <a:rPr lang="en-US" sz="1200" b="0" dirty="0">
                          <a:solidFill>
                            <a:schemeClr val="tx1"/>
                          </a:solidFill>
                        </a:rPr>
                        <a:t>Conducted training courses to ensure team preparation</a:t>
                      </a:r>
                    </a:p>
                    <a:p>
                      <a:pPr marL="171450" indent="-171450">
                        <a:buFont typeface="Arial" panose="020B0604020202020204" pitchFamily="34" charset="0"/>
                        <a:buChar char="•"/>
                      </a:pPr>
                      <a:r>
                        <a:rPr lang="en-US" sz="1200" b="0" dirty="0">
                          <a:solidFill>
                            <a:schemeClr val="tx1"/>
                          </a:solidFill>
                        </a:rPr>
                        <a:t>Successfully implemented process for lifecycle approach to process validation for orphan drug</a:t>
                      </a:r>
                    </a:p>
                    <a:p>
                      <a:pPr marL="171450" indent="-171450">
                        <a:buFont typeface="Arial" panose="020B0604020202020204" pitchFamily="34" charset="0"/>
                        <a:buChar char="•"/>
                      </a:pPr>
                      <a:r>
                        <a:rPr lang="en-US" sz="1200" b="0" dirty="0">
                          <a:solidFill>
                            <a:schemeClr val="tx1"/>
                          </a:solidFill>
                        </a:rPr>
                        <a:t>Improved the design and management of their Quality Systems</a:t>
                      </a:r>
                    </a:p>
                    <a:p>
                      <a:endParaRPr lang="en-US" sz="1200" b="0" dirty="0">
                        <a:solidFill>
                          <a:schemeClr val="tx1"/>
                        </a:solidFill>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Project Brief Template">
  <a:themeElements>
    <a:clrScheme name="Custom 66">
      <a:dk1>
        <a:sysClr val="windowText" lastClr="000000"/>
      </a:dk1>
      <a:lt1>
        <a:sysClr val="window" lastClr="FFFFFF"/>
      </a:lt1>
      <a:dk2>
        <a:srgbClr val="17406D"/>
      </a:dk2>
      <a:lt2>
        <a:srgbClr val="DBEFF9"/>
      </a:lt2>
      <a:accent1>
        <a:srgbClr val="0F6FC6"/>
      </a:accent1>
      <a:accent2>
        <a:srgbClr val="009DD9"/>
      </a:accent2>
      <a:accent3>
        <a:srgbClr val="0BD0D9"/>
      </a:accent3>
      <a:accent4>
        <a:srgbClr val="7CCA62"/>
      </a:accent4>
      <a:accent5>
        <a:srgbClr val="5C5C5B"/>
      </a:accent5>
      <a:accent6>
        <a:srgbClr val="5E139F"/>
      </a:accent6>
      <a:hlink>
        <a:srgbClr val="113051"/>
      </a:hlink>
      <a:folHlink>
        <a:srgbClr val="5E139F"/>
      </a:folHlink>
    </a:clrScheme>
    <a:fontScheme name="Custom 9">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DB1AB0E81BB045A7263FB46CBBE429" ma:contentTypeVersion="13" ma:contentTypeDescription="Create a new document." ma:contentTypeScope="" ma:versionID="1fa7625a614c22d25a8be1cf2a8a6010">
  <xsd:schema xmlns:xsd="http://www.w3.org/2001/XMLSchema" xmlns:xs="http://www.w3.org/2001/XMLSchema" xmlns:p="http://schemas.microsoft.com/office/2006/metadata/properties" xmlns:ns2="58f6c4e7-36b8-4132-a8da-b3c9f412f288" xmlns:ns3="b9c65e56-7208-460b-985b-75a1b333db66" targetNamespace="http://schemas.microsoft.com/office/2006/metadata/properties" ma:root="true" ma:fieldsID="0a019ad81cd04e8fccd19665e6cb3ee1" ns2:_="" ns3:_="">
    <xsd:import namespace="58f6c4e7-36b8-4132-a8da-b3c9f412f288"/>
    <xsd:import namespace="b9c65e56-7208-460b-985b-75a1b333db66"/>
    <xsd:element name="properties">
      <xsd:complexType>
        <xsd:sequence>
          <xsd:element name="documentManagement">
            <xsd:complexType>
              <xsd:all>
                <xsd:element ref="ns2:SharedWithUsers" minOccurs="0"/>
                <xsd:element ref="ns2:SharedWithDetails" minOccurs="0"/>
                <xsd:element ref="ns3:Template" minOccurs="0"/>
                <xsd:element ref="ns3:Scop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Not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f6c4e7-36b8-4132-a8da-b3c9f412f28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9c65e56-7208-460b-985b-75a1b333db66" elementFormDefault="qualified">
    <xsd:import namespace="http://schemas.microsoft.com/office/2006/documentManagement/types"/>
    <xsd:import namespace="http://schemas.microsoft.com/office/infopath/2007/PartnerControls"/>
    <xsd:element name="Template" ma:index="10" nillable="true" ma:displayName="Template" ma:default="0" ma:internalName="Template">
      <xsd:simpleType>
        <xsd:restriction base="dms:Boolean"/>
      </xsd:simpleType>
    </xsd:element>
    <xsd:element name="Scope" ma:index="11" nillable="true" ma:displayName="Scope" ma:description="Choose document scope" ma:internalName="Scope">
      <xsd:complexType>
        <xsd:complexContent>
          <xsd:extension base="dms:MultiChoice">
            <xsd:sequence>
              <xsd:element name="Value" maxOccurs="unbounded" minOccurs="0" nillable="true">
                <xsd:simpleType>
                  <xsd:restriction base="dms:Choice">
                    <xsd:enumeration value="Corporate"/>
                    <xsd:enumeration value="Life Sciences"/>
                    <xsd:enumeration value="Government Services"/>
                    <xsd:enumeration value="Turesol"/>
                  </xsd:restriction>
                </xsd:simpleType>
              </xsd:element>
            </xsd:sequence>
          </xsd:extension>
        </xsd:complexContent>
      </xsd:complex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Notes" ma:index="19" nillable="true" ma:displayName="Notes" ma:format="Dropdown" ma:internalName="Notes">
      <xsd:simpleType>
        <xsd:restriction base="dms:Text">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emplate xmlns="b9c65e56-7208-460b-985b-75a1b333db66">true</Template>
    <Scope xmlns="b9c65e56-7208-460b-985b-75a1b333db66">
      <Value>Corporate</Value>
      <Value>Life Sciences</Value>
    </Scope>
    <Notes xmlns="b9c65e56-7208-460b-985b-75a1b333db66" xsi:nil="true"/>
  </documentManagement>
</p:properties>
</file>

<file path=customXml/itemProps1.xml><?xml version="1.0" encoding="utf-8"?>
<ds:datastoreItem xmlns:ds="http://schemas.openxmlformats.org/officeDocument/2006/customXml" ds:itemID="{942294E3-DE1D-4086-AF9E-5399C98ADA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f6c4e7-36b8-4132-a8da-b3c9f412f288"/>
    <ds:schemaRef ds:uri="b9c65e56-7208-460b-985b-75a1b333db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3AEEB7-FF72-4FF0-8679-C2C9B4538158}">
  <ds:schemaRefs>
    <ds:schemaRef ds:uri="http://schemas.microsoft.com/sharepoint/v3/contenttype/forms"/>
  </ds:schemaRefs>
</ds:datastoreItem>
</file>

<file path=customXml/itemProps3.xml><?xml version="1.0" encoding="utf-8"?>
<ds:datastoreItem xmlns:ds="http://schemas.openxmlformats.org/officeDocument/2006/customXml" ds:itemID="{D9699133-F01A-4777-AEF8-3E85B23C9E9E}">
  <ds:schemaRefs>
    <ds:schemaRef ds:uri="http://schemas.microsoft.com/office/2006/metadata/properties"/>
    <ds:schemaRef ds:uri="http://schemas.microsoft.com/office/infopath/2007/PartnerControls"/>
    <ds:schemaRef ds:uri="b9c65e56-7208-460b-985b-75a1b333db66"/>
  </ds:schemaRefs>
</ds:datastoreItem>
</file>

<file path=docProps/app.xml><?xml version="1.0" encoding="utf-8"?>
<Properties xmlns="http://schemas.openxmlformats.org/officeDocument/2006/extended-properties" xmlns:vt="http://schemas.openxmlformats.org/officeDocument/2006/docPropsVTypes">
  <Template>Project Brief Template</Template>
  <TotalTime>9</TotalTime>
  <Words>241</Words>
  <Application>Microsoft Office PowerPoint</Application>
  <PresentationFormat>Widescreen</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Lucida Grande</vt:lpstr>
      <vt:lpstr>Wingdings</vt:lpstr>
      <vt:lpstr>Project Brief Template</vt:lpstr>
      <vt:lpstr>PAI Preparation and Readiness</vt:lpstr>
    </vt:vector>
  </TitlesOfParts>
  <Company>Tunnell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Haase, Stephanie A.</dc:creator>
  <cp:lastModifiedBy>Kellan Anthos</cp:lastModifiedBy>
  <cp:revision>3</cp:revision>
  <cp:lastPrinted>2018-05-22T13:37:25Z</cp:lastPrinted>
  <dcterms:created xsi:type="dcterms:W3CDTF">2018-08-09T15:05:55Z</dcterms:created>
  <dcterms:modified xsi:type="dcterms:W3CDTF">2024-02-19T19:39:29Z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0x01010016DB1AB0E81BB045A7263FB46CBBE429</vt:lpwstr>
  </property>
</Properties>
</file>