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6D"/>
    <a:srgbClr val="0076A3"/>
    <a:srgbClr val="5E139F"/>
    <a:srgbClr val="77C2E8"/>
    <a:srgbClr val="DBEFF9"/>
    <a:srgbClr val="404040"/>
    <a:srgbClr val="5B5B5B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8718D0-492E-2847-9AFA-F45724FF6BD8}" type="datetimeFigureOut">
              <a:rPr lang="en-IN"/>
              <a:pPr>
                <a:defRPr/>
              </a:pPr>
              <a:t>19-02-2024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185C4-6484-874F-83A2-FC505E2E54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59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unne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C5C-D410-3D4D-A6EB-D115A65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nnel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28601"/>
            <a:ext cx="11369675" cy="975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A454-D518-B044-8740-7C9BA2B3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nne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7F7-D1B8-1F40-BFC9-B3FA12A27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48"/>
          <p:cNvSpPr/>
          <p:nvPr/>
        </p:nvSpPr>
        <p:spPr>
          <a:xfrm>
            <a:off x="0" y="0"/>
            <a:ext cx="7226300" cy="6858000"/>
          </a:xfrm>
          <a:custGeom>
            <a:avLst/>
            <a:gdLst>
              <a:gd name="connsiteX0" fmla="*/ 0 w 7226228"/>
              <a:gd name="connsiteY0" fmla="*/ 0 h 6858001"/>
              <a:gd name="connsiteX1" fmla="*/ 5788509 w 7226228"/>
              <a:gd name="connsiteY1" fmla="*/ 0 h 6858001"/>
              <a:gd name="connsiteX2" fmla="*/ 5940472 w 7226228"/>
              <a:gd name="connsiteY2" fmla="*/ 159389 h 6858001"/>
              <a:gd name="connsiteX3" fmla="*/ 7226228 w 7226228"/>
              <a:gd name="connsiteY3" fmla="*/ 3487234 h 6858001"/>
              <a:gd name="connsiteX4" fmla="*/ 5940472 w 7226228"/>
              <a:gd name="connsiteY4" fmla="*/ 6815080 h 6858001"/>
              <a:gd name="connsiteX5" fmla="*/ 5899550 w 7226228"/>
              <a:gd name="connsiteY5" fmla="*/ 6858001 h 6858001"/>
              <a:gd name="connsiteX6" fmla="*/ 0 w 7226228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6228" h="6858001">
                <a:moveTo>
                  <a:pt x="0" y="0"/>
                </a:moveTo>
                <a:lnTo>
                  <a:pt x="5788509" y="0"/>
                </a:lnTo>
                <a:lnTo>
                  <a:pt x="5940472" y="159389"/>
                </a:lnTo>
                <a:cubicBezTo>
                  <a:pt x="6739334" y="1038334"/>
                  <a:pt x="7226228" y="2205924"/>
                  <a:pt x="7226228" y="3487234"/>
                </a:cubicBezTo>
                <a:cubicBezTo>
                  <a:pt x="7226228" y="4768545"/>
                  <a:pt x="6739334" y="5936135"/>
                  <a:pt x="5940472" y="6815080"/>
                </a:cubicBezTo>
                <a:lnTo>
                  <a:pt x="589955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009DD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: Shape 44"/>
          <p:cNvSpPr/>
          <p:nvPr/>
        </p:nvSpPr>
        <p:spPr>
          <a:xfrm>
            <a:off x="0" y="0"/>
            <a:ext cx="7472363" cy="6858000"/>
          </a:xfrm>
          <a:custGeom>
            <a:avLst/>
            <a:gdLst>
              <a:gd name="connsiteX0" fmla="*/ 0 w 7472972"/>
              <a:gd name="connsiteY0" fmla="*/ 0 h 6858000"/>
              <a:gd name="connsiteX1" fmla="*/ 1 w 7472972"/>
              <a:gd name="connsiteY1" fmla="*/ 0 h 6858000"/>
              <a:gd name="connsiteX2" fmla="*/ 6035254 w 7472972"/>
              <a:gd name="connsiteY2" fmla="*/ 0 h 6858000"/>
              <a:gd name="connsiteX3" fmla="*/ 6187215 w 7472972"/>
              <a:gd name="connsiteY3" fmla="*/ 159388 h 6858000"/>
              <a:gd name="connsiteX4" fmla="*/ 7472972 w 7472972"/>
              <a:gd name="connsiteY4" fmla="*/ 3487233 h 6858000"/>
              <a:gd name="connsiteX5" fmla="*/ 6187216 w 7472972"/>
              <a:gd name="connsiteY5" fmla="*/ 6815078 h 6858000"/>
              <a:gd name="connsiteX6" fmla="*/ 6146293 w 7472972"/>
              <a:gd name="connsiteY6" fmla="*/ 6858000 h 6858000"/>
              <a:gd name="connsiteX7" fmla="*/ 0 w 74729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2972" h="6858000">
                <a:moveTo>
                  <a:pt x="0" y="0"/>
                </a:moveTo>
                <a:lnTo>
                  <a:pt x="1" y="0"/>
                </a:lnTo>
                <a:lnTo>
                  <a:pt x="6035254" y="0"/>
                </a:lnTo>
                <a:lnTo>
                  <a:pt x="6187215" y="159388"/>
                </a:lnTo>
                <a:cubicBezTo>
                  <a:pt x="6986079" y="1038333"/>
                  <a:pt x="7472972" y="2205923"/>
                  <a:pt x="7472972" y="3487233"/>
                </a:cubicBezTo>
                <a:cubicBezTo>
                  <a:pt x="7472972" y="4768544"/>
                  <a:pt x="6986079" y="5936134"/>
                  <a:pt x="6187216" y="6815078"/>
                </a:cubicBezTo>
                <a:lnTo>
                  <a:pt x="61462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667001"/>
            <a:ext cx="6586537" cy="91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B46-DBD4-D44D-A40B-52187358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3776663" cy="6858000"/>
          </a:xfrm>
          <a:prstGeom prst="rect">
            <a:avLst/>
          </a:prstGeom>
          <a:solidFill>
            <a:srgbClr val="0F6FC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82601"/>
            <a:ext cx="3454400" cy="914400"/>
          </a:xfrm>
        </p:spPr>
        <p:txBody>
          <a:bodyPr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1701800"/>
            <a:ext cx="34417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9875" indent="0">
              <a:buNone/>
              <a:defRPr>
                <a:solidFill>
                  <a:srgbClr val="FFFFFF"/>
                </a:solidFill>
              </a:defRPr>
            </a:lvl2pPr>
            <a:lvl3pPr marL="541338" indent="0">
              <a:buNone/>
              <a:defRPr>
                <a:solidFill>
                  <a:srgbClr val="FFFFFF"/>
                </a:solidFill>
              </a:defRPr>
            </a:lvl3pPr>
            <a:lvl4pPr marL="801688" indent="0">
              <a:buNone/>
              <a:defRPr>
                <a:solidFill>
                  <a:srgbClr val="FFFFFF"/>
                </a:solidFill>
              </a:defRPr>
            </a:lvl4pPr>
            <a:lvl5pPr marL="989013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949700" y="469900"/>
            <a:ext cx="78613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7F9-EBF7-804D-BE28-4CEBEE9D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1163" y="0"/>
            <a:ext cx="1136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09700"/>
            <a:ext cx="11369675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7638" y="6523038"/>
            <a:ext cx="2743200" cy="161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F49E8-06A1-264B-BA10-F5B0E26E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163888" y="6486525"/>
            <a:ext cx="54657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"/>
              <a:t>Confidential and Proprietary </a:t>
            </a:r>
            <a:r>
              <a:rPr lang="en-US" sz="800">
                <a:solidFill>
                  <a:srgbClr val="000000"/>
                </a:solidFill>
              </a:rPr>
              <a:t>© Tunnell Consulting, Inc. | All Rights Reserved</a:t>
            </a:r>
            <a:r>
              <a:rPr lang="en-US" sz="800"/>
              <a:t>  </a:t>
            </a:r>
          </a:p>
        </p:txBody>
      </p:sp>
      <p:pic>
        <p:nvPicPr>
          <p:cNvPr id="1030" name="Picture 3" descr="Tunnell logo 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413500"/>
            <a:ext cx="1876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5400000" flipH="1" flipV="1">
            <a:off x="-432594" y="421481"/>
            <a:ext cx="914400" cy="71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 flipH="1" flipV="1">
            <a:off x="-2963069" y="3864769"/>
            <a:ext cx="597535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 kern="1200">
          <a:solidFill>
            <a:srgbClr val="404040"/>
          </a:solidFill>
          <a:latin typeface="+mn-lt"/>
          <a:ea typeface="+mn-ea"/>
          <a:cs typeface="ＭＳ Ｐゴシック" charset="0"/>
        </a:defRPr>
      </a:lvl1pPr>
      <a:lvl2pPr marL="541338" indent="-271463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Lucida Grande" charset="0"/>
        <a:buChar char="‑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801688" indent="-2603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989013" indent="-18732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1258888" indent="-26987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xfrm>
            <a:off x="411163" y="0"/>
            <a:ext cx="8559101" cy="914400"/>
          </a:xfrm>
        </p:spPr>
        <p:txBody>
          <a:bodyPr/>
          <a:lstStyle/>
          <a:p>
            <a:r>
              <a:rPr lang="en-US" sz="2800" dirty="0">
                <a:solidFill>
                  <a:srgbClr val="3C5C99"/>
                </a:solidFill>
              </a:rPr>
              <a:t>New Facility Preparation for Pre-Approval Inspection</a:t>
            </a:r>
            <a:endParaRPr lang="en-US" altLang="en-US" sz="2800" dirty="0">
              <a:solidFill>
                <a:srgbClr val="3C5C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05949-AF1E-514F-B3A7-1027054A52A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Title 3"/>
          <p:cNvSpPr txBox="1">
            <a:spLocks/>
          </p:cNvSpPr>
          <p:nvPr/>
        </p:nvSpPr>
        <p:spPr bwMode="auto">
          <a:xfrm>
            <a:off x="9779000" y="0"/>
            <a:ext cx="2413000" cy="27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>
                <a:solidFill>
                  <a:schemeClr val="bg1"/>
                </a:solidFill>
              </a:rPr>
              <a:t>PROJECT BRIEF</a:t>
            </a:r>
          </a:p>
        </p:txBody>
      </p:sp>
      <p:sp>
        <p:nvSpPr>
          <p:cNvPr id="5124" name="Title 3"/>
          <p:cNvSpPr txBox="1">
            <a:spLocks/>
          </p:cNvSpPr>
          <p:nvPr/>
        </p:nvSpPr>
        <p:spPr bwMode="auto">
          <a:xfrm>
            <a:off x="9779000" y="279400"/>
            <a:ext cx="2413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accent1"/>
                </a:solidFill>
              </a:rPr>
              <a:t>Pharmaceutical Industry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210800" y="6464300"/>
            <a:ext cx="1739900" cy="304800"/>
          </a:xfrm>
          <a:prstGeom prst="rect">
            <a:avLst/>
          </a:prstGeom>
          <a:solidFill>
            <a:srgbClr val="FFFFFF"/>
          </a:solidFill>
        </p:spPr>
        <p:txBody>
          <a:bodyPr lIns="0" anchor="ctr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PT-39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87022"/>
              </p:ext>
            </p:extLst>
          </p:nvPr>
        </p:nvGraphicFramePr>
        <p:xfrm>
          <a:off x="419100" y="1011238"/>
          <a:ext cx="11633200" cy="402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Client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b="0" dirty="0">
                          <a:solidFill>
                            <a:schemeClr val="tx1"/>
                          </a:solidFill>
                        </a:rPr>
                        <a:t>A large pharmaceutical company contracted with a new Korean biologics Contract Manufacturing Organization (CMO) facility to manufacture their products.</a:t>
                      </a:r>
                    </a:p>
                    <a:p>
                      <a:pPr algn="l"/>
                      <a:endParaRPr lang="en-US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dirty="0"/>
                        <a:t>Biologics is a new core business for the parent company of a new Biologics CMO that has not been inspected by a regulatory agency, the majority of the workforce consisted of inexperienced recent Korean college graduates (other than ~100 expats) who needed to be trained and coached on how to manage an inspection as well as ensure all the elements anticipated for review are inspection ready.</a:t>
                      </a:r>
                    </a:p>
                    <a:p>
                      <a:pPr algn="just"/>
                      <a:endParaRPr lang="en-US" altLang="en-US" sz="1200" dirty="0">
                        <a:cs typeface="Arial" panose="020B0604020202020204" pitchFamily="34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Approach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Tunnell’s responsibilities included: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Coordinating all consultant resources on behalf of the client at the Korean CMO site.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Developing a plan of activities based on assessed areas of anticipated inspection.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Evaluating success risks and closing the gaps, which included:</a:t>
                      </a:r>
                    </a:p>
                    <a:p>
                      <a:pPr marL="36576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Driving deviation, investigation and CAPA resolutions to closure</a:t>
                      </a:r>
                    </a:p>
                    <a:p>
                      <a:pPr marL="36576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Assisting site leads with preparation of briefing documents and other typically requested documentation</a:t>
                      </a:r>
                    </a:p>
                    <a:p>
                      <a:pPr marL="36576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Assisting with inspection site logistics and coaching subject matter experts on how to respond to investigators questions</a:t>
                      </a:r>
                    </a:p>
                    <a:p>
                      <a:pPr marL="36576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Observing and coaching mainly Korean operators where English was a second language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 successful FDA inspection resulted in no observations and only minor recommendations. There was an additional  successful European Union Agency inspection with a few major and minor observations that were anticipated due to the immaturity of the systems and workforce. A culture of continuous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improvement and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optimization was achieved along with a definitive understanding what it means to be “inspection ready” at all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times.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ct Brief Template">
  <a:themeElements>
    <a:clrScheme name="Custom 6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7CCA62"/>
      </a:accent4>
      <a:accent5>
        <a:srgbClr val="5C5C5B"/>
      </a:accent5>
      <a:accent6>
        <a:srgbClr val="5E139F"/>
      </a:accent6>
      <a:hlink>
        <a:srgbClr val="113051"/>
      </a:hlink>
      <a:folHlink>
        <a:srgbClr val="5E139F"/>
      </a:folHlink>
    </a:clrScheme>
    <a:fontScheme name="Custom 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1AB0E81BB045A7263FB46CBBE429" ma:contentTypeVersion="13" ma:contentTypeDescription="Create a new document." ma:contentTypeScope="" ma:versionID="1fa7625a614c22d25a8be1cf2a8a6010">
  <xsd:schema xmlns:xsd="http://www.w3.org/2001/XMLSchema" xmlns:xs="http://www.w3.org/2001/XMLSchema" xmlns:p="http://schemas.microsoft.com/office/2006/metadata/properties" xmlns:ns2="58f6c4e7-36b8-4132-a8da-b3c9f412f288" xmlns:ns3="b9c65e56-7208-460b-985b-75a1b333db66" targetNamespace="http://schemas.microsoft.com/office/2006/metadata/properties" ma:root="true" ma:fieldsID="0a019ad81cd04e8fccd19665e6cb3ee1" ns2:_="" ns3:_="">
    <xsd:import namespace="58f6c4e7-36b8-4132-a8da-b3c9f412f288"/>
    <xsd:import namespace="b9c65e56-7208-460b-985b-75a1b333db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plate" minOccurs="0"/>
                <xsd:element ref="ns3:Scop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6c4e7-36b8-4132-a8da-b3c9f412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5e56-7208-460b-985b-75a1b333db66" elementFormDefault="qualified">
    <xsd:import namespace="http://schemas.microsoft.com/office/2006/documentManagement/types"/>
    <xsd:import namespace="http://schemas.microsoft.com/office/infopath/2007/PartnerControls"/>
    <xsd:element name="Template" ma:index="10" nillable="true" ma:displayName="Template" ma:default="0" ma:internalName="Template">
      <xsd:simpleType>
        <xsd:restriction base="dms:Boolean"/>
      </xsd:simpleType>
    </xsd:element>
    <xsd:element name="Scope" ma:index="11" nillable="true" ma:displayName="Scope" ma:description="Choose document scope" ma:internalName="Sco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Life Sciences"/>
                    <xsd:enumeration value="Government Services"/>
                    <xsd:enumeration value="Tureso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b9c65e56-7208-460b-985b-75a1b333db66">true</Template>
    <Scope xmlns="b9c65e56-7208-460b-985b-75a1b333db66">
      <Value>Corporate</Value>
      <Value>Life Sciences</Value>
    </Scope>
    <Notes xmlns="b9c65e56-7208-460b-985b-75a1b333db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2294E3-DE1D-4086-AF9E-5399C98AD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6c4e7-36b8-4132-a8da-b3c9f412f288"/>
    <ds:schemaRef ds:uri="b9c65e56-7208-460b-985b-75a1b333d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699133-F01A-4777-AEF8-3E85B23C9E9E}">
  <ds:schemaRefs>
    <ds:schemaRef ds:uri="http://schemas.microsoft.com/office/2006/metadata/properties"/>
    <ds:schemaRef ds:uri="http://schemas.microsoft.com/office/infopath/2007/PartnerControls"/>
    <ds:schemaRef ds:uri="b9c65e56-7208-460b-985b-75a1b333db66"/>
  </ds:schemaRefs>
</ds:datastoreItem>
</file>

<file path=customXml/itemProps3.xml><?xml version="1.0" encoding="utf-8"?>
<ds:datastoreItem xmlns:ds="http://schemas.openxmlformats.org/officeDocument/2006/customXml" ds:itemID="{B03AEEB7-FF72-4FF0-8679-C2C9B45381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Brief Template</Template>
  <TotalTime>84</TotalTime>
  <Words>272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Project Brief Template</vt:lpstr>
      <vt:lpstr>New Facility Preparation for Pre-Approval Inspection</vt:lpstr>
    </vt:vector>
  </TitlesOfParts>
  <Company>Tunnell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Haase, Stephanie A.</dc:creator>
  <cp:lastModifiedBy>Kellan Anthos</cp:lastModifiedBy>
  <cp:revision>4</cp:revision>
  <cp:lastPrinted>2018-05-22T13:37:25Z</cp:lastPrinted>
  <dcterms:created xsi:type="dcterms:W3CDTF">2018-08-09T15:05:55Z</dcterms:created>
  <dcterms:modified xsi:type="dcterms:W3CDTF">2024-02-19T21:11:01Z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0x01010016DB1AB0E81BB045A7263FB46CBBE429</vt:lpwstr>
  </property>
</Properties>
</file>