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336" r:id="rId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86D"/>
    <a:srgbClr val="0076A3"/>
    <a:srgbClr val="5E139F"/>
    <a:srgbClr val="77C2E8"/>
    <a:srgbClr val="DBEFF9"/>
    <a:srgbClr val="404040"/>
    <a:srgbClr val="5B5B5B"/>
    <a:srgbClr val="1740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IN"/>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488718D0-492E-2847-9AFA-F45724FF6BD8}" type="datetimeFigureOut">
              <a:rPr lang="en-IN"/>
              <a:pPr>
                <a:defRPr/>
              </a:pPr>
              <a:t>20-02-2024</a:t>
            </a:fld>
            <a:endParaRPr lang="en-IN"/>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IN"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IN"/>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663185C4-6484-874F-83A2-FC505E2E54FD}" type="slidenum">
              <a:rPr lang="en-IN"/>
              <a:pPr>
                <a:defRPr/>
              </a:pPr>
              <a:t>‹#›</a:t>
            </a:fld>
            <a:endParaRPr lang="en-IN"/>
          </a:p>
        </p:txBody>
      </p:sp>
    </p:spTree>
    <p:extLst>
      <p:ext uri="{BB962C8B-B14F-4D97-AF65-F5344CB8AC3E}">
        <p14:creationId xmlns:p14="http://schemas.microsoft.com/office/powerpoint/2010/main" val="3919590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unnel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49959C5C-D410-3D4D-A6EB-D115A654D335}" type="slidenum">
              <a:rPr lang="en-US"/>
              <a:pPr>
                <a:defRPr/>
              </a:pPr>
              <a:t>‹#›</a:t>
            </a:fld>
            <a:endParaRPr lang="en-US"/>
          </a:p>
        </p:txBody>
      </p:sp>
    </p:spTree>
    <p:extLst>
      <p:ext uri="{BB962C8B-B14F-4D97-AF65-F5344CB8AC3E}">
        <p14:creationId xmlns:p14="http://schemas.microsoft.com/office/powerpoint/2010/main" val="457278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unnel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163" y="228601"/>
            <a:ext cx="11369675" cy="975360"/>
          </a:xfrm>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881EA454-D518-B044-8740-7C9BA2B3D229}" type="slidenum">
              <a:rPr lang="en-US"/>
              <a:pPr>
                <a:defRPr/>
              </a:pPr>
              <a:t>‹#›</a:t>
            </a:fld>
            <a:endParaRPr lang="en-US"/>
          </a:p>
        </p:txBody>
      </p:sp>
    </p:spTree>
    <p:extLst>
      <p:ext uri="{BB962C8B-B14F-4D97-AF65-F5344CB8AC3E}">
        <p14:creationId xmlns:p14="http://schemas.microsoft.com/office/powerpoint/2010/main" val="267179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unnel_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69AE87F7-D1B8-1F40-BFC9-B3FA12A2782E}" type="slidenum">
              <a:rPr lang="en-US"/>
              <a:pPr>
                <a:defRPr/>
              </a:pPr>
              <a:t>‹#›</a:t>
            </a:fld>
            <a:endParaRPr lang="en-US"/>
          </a:p>
        </p:txBody>
      </p:sp>
    </p:spTree>
    <p:extLst>
      <p:ext uri="{BB962C8B-B14F-4D97-AF65-F5344CB8AC3E}">
        <p14:creationId xmlns:p14="http://schemas.microsoft.com/office/powerpoint/2010/main" val="87127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3" name="Freeform: Shape 48"/>
          <p:cNvSpPr/>
          <p:nvPr/>
        </p:nvSpPr>
        <p:spPr>
          <a:xfrm>
            <a:off x="0" y="0"/>
            <a:ext cx="7226300" cy="6858000"/>
          </a:xfrm>
          <a:custGeom>
            <a:avLst/>
            <a:gdLst>
              <a:gd name="connsiteX0" fmla="*/ 0 w 7226228"/>
              <a:gd name="connsiteY0" fmla="*/ 0 h 6858001"/>
              <a:gd name="connsiteX1" fmla="*/ 5788509 w 7226228"/>
              <a:gd name="connsiteY1" fmla="*/ 0 h 6858001"/>
              <a:gd name="connsiteX2" fmla="*/ 5940472 w 7226228"/>
              <a:gd name="connsiteY2" fmla="*/ 159389 h 6858001"/>
              <a:gd name="connsiteX3" fmla="*/ 7226228 w 7226228"/>
              <a:gd name="connsiteY3" fmla="*/ 3487234 h 6858001"/>
              <a:gd name="connsiteX4" fmla="*/ 5940472 w 7226228"/>
              <a:gd name="connsiteY4" fmla="*/ 6815080 h 6858001"/>
              <a:gd name="connsiteX5" fmla="*/ 5899550 w 7226228"/>
              <a:gd name="connsiteY5" fmla="*/ 6858001 h 6858001"/>
              <a:gd name="connsiteX6" fmla="*/ 0 w 7226228"/>
              <a:gd name="connsiteY6"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26228" h="6858001">
                <a:moveTo>
                  <a:pt x="0" y="0"/>
                </a:moveTo>
                <a:lnTo>
                  <a:pt x="5788509" y="0"/>
                </a:lnTo>
                <a:lnTo>
                  <a:pt x="5940472" y="159389"/>
                </a:lnTo>
                <a:cubicBezTo>
                  <a:pt x="6739334" y="1038334"/>
                  <a:pt x="7226228" y="2205924"/>
                  <a:pt x="7226228" y="3487234"/>
                </a:cubicBezTo>
                <a:cubicBezTo>
                  <a:pt x="7226228" y="4768545"/>
                  <a:pt x="6739334" y="5936135"/>
                  <a:pt x="5940472" y="6815080"/>
                </a:cubicBezTo>
                <a:lnTo>
                  <a:pt x="5899550" y="6858001"/>
                </a:lnTo>
                <a:lnTo>
                  <a:pt x="0" y="6858001"/>
                </a:lnTo>
                <a:close/>
              </a:path>
            </a:pathLst>
          </a:custGeom>
          <a:solidFill>
            <a:srgbClr val="009DD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Shape 44"/>
          <p:cNvSpPr/>
          <p:nvPr/>
        </p:nvSpPr>
        <p:spPr>
          <a:xfrm>
            <a:off x="0" y="0"/>
            <a:ext cx="7472363" cy="6858000"/>
          </a:xfrm>
          <a:custGeom>
            <a:avLst/>
            <a:gdLst>
              <a:gd name="connsiteX0" fmla="*/ 0 w 7472972"/>
              <a:gd name="connsiteY0" fmla="*/ 0 h 6858000"/>
              <a:gd name="connsiteX1" fmla="*/ 1 w 7472972"/>
              <a:gd name="connsiteY1" fmla="*/ 0 h 6858000"/>
              <a:gd name="connsiteX2" fmla="*/ 6035254 w 7472972"/>
              <a:gd name="connsiteY2" fmla="*/ 0 h 6858000"/>
              <a:gd name="connsiteX3" fmla="*/ 6187215 w 7472972"/>
              <a:gd name="connsiteY3" fmla="*/ 159388 h 6858000"/>
              <a:gd name="connsiteX4" fmla="*/ 7472972 w 7472972"/>
              <a:gd name="connsiteY4" fmla="*/ 3487233 h 6858000"/>
              <a:gd name="connsiteX5" fmla="*/ 6187216 w 7472972"/>
              <a:gd name="connsiteY5" fmla="*/ 6815078 h 6858000"/>
              <a:gd name="connsiteX6" fmla="*/ 6146293 w 7472972"/>
              <a:gd name="connsiteY6" fmla="*/ 6858000 h 6858000"/>
              <a:gd name="connsiteX7" fmla="*/ 0 w 747297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2972" h="6858000">
                <a:moveTo>
                  <a:pt x="0" y="0"/>
                </a:moveTo>
                <a:lnTo>
                  <a:pt x="1" y="0"/>
                </a:lnTo>
                <a:lnTo>
                  <a:pt x="6035254" y="0"/>
                </a:lnTo>
                <a:lnTo>
                  <a:pt x="6187215" y="159388"/>
                </a:lnTo>
                <a:cubicBezTo>
                  <a:pt x="6986079" y="1038333"/>
                  <a:pt x="7472972" y="2205923"/>
                  <a:pt x="7472972" y="3487233"/>
                </a:cubicBezTo>
                <a:cubicBezTo>
                  <a:pt x="7472972" y="4768544"/>
                  <a:pt x="6986079" y="5936134"/>
                  <a:pt x="6187216" y="6815078"/>
                </a:cubicBezTo>
                <a:lnTo>
                  <a:pt x="6146293" y="6858000"/>
                </a:lnTo>
                <a:lnTo>
                  <a:pt x="0" y="6858000"/>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11163" y="2667001"/>
            <a:ext cx="6586537" cy="914400"/>
          </a:xfrm>
        </p:spPr>
        <p:txBody>
          <a:bodyPr/>
          <a:lstStyle>
            <a:lvl1pPr>
              <a:defRPr sz="4000">
                <a:solidFill>
                  <a:schemeClr val="bg1"/>
                </a:solidFill>
              </a:defRPr>
            </a:lvl1pPr>
          </a:lstStyle>
          <a:p>
            <a:r>
              <a:rPr lang="en-US"/>
              <a:t>Click to edit Master title style</a:t>
            </a:r>
            <a:endParaRPr lang="en-US" dirty="0"/>
          </a:p>
        </p:txBody>
      </p:sp>
      <p:sp>
        <p:nvSpPr>
          <p:cNvPr id="5" name="Slide Number Placeholder 2"/>
          <p:cNvSpPr>
            <a:spLocks noGrp="1"/>
          </p:cNvSpPr>
          <p:nvPr>
            <p:ph type="sldNum" sz="quarter" idx="10"/>
          </p:nvPr>
        </p:nvSpPr>
        <p:spPr/>
        <p:txBody>
          <a:bodyPr/>
          <a:lstStyle>
            <a:lvl1pPr>
              <a:defRPr/>
            </a:lvl1pPr>
          </a:lstStyle>
          <a:p>
            <a:pPr>
              <a:defRPr/>
            </a:pPr>
            <a:fld id="{F900AB46-DBD4-D44D-A40B-52187358ABF4}" type="slidenum">
              <a:rPr lang="en-US"/>
              <a:pPr>
                <a:defRPr/>
              </a:pPr>
              <a:t>‹#›</a:t>
            </a:fld>
            <a:endParaRPr lang="en-US"/>
          </a:p>
        </p:txBody>
      </p:sp>
    </p:spTree>
    <p:extLst>
      <p:ext uri="{BB962C8B-B14F-4D97-AF65-F5344CB8AC3E}">
        <p14:creationId xmlns:p14="http://schemas.microsoft.com/office/powerpoint/2010/main" val="156009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3776663" cy="6858000"/>
          </a:xfrm>
          <a:prstGeom prst="rect">
            <a:avLst/>
          </a:prstGeom>
          <a:solidFill>
            <a:srgbClr val="0F6FC6"/>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endParaRPr lang="en-US">
              <a:solidFill>
                <a:srgbClr val="FFFFFF"/>
              </a:solidFill>
            </a:endParaRPr>
          </a:p>
        </p:txBody>
      </p:sp>
      <p:sp>
        <p:nvSpPr>
          <p:cNvPr id="2" name="Title 1"/>
          <p:cNvSpPr>
            <a:spLocks noGrp="1"/>
          </p:cNvSpPr>
          <p:nvPr>
            <p:ph type="title"/>
          </p:nvPr>
        </p:nvSpPr>
        <p:spPr>
          <a:xfrm>
            <a:off x="203201" y="482601"/>
            <a:ext cx="3454400" cy="914400"/>
          </a:xfrm>
        </p:spPr>
        <p:txBody>
          <a:bodyPr/>
          <a:lstStyle>
            <a:lvl1pPr algn="ctr">
              <a:defRPr sz="3600">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203200" y="1701800"/>
            <a:ext cx="3441700" cy="1968500"/>
          </a:xfrm>
        </p:spPr>
        <p:txBody>
          <a:bodyPr/>
          <a:lstStyle>
            <a:lvl1pPr marL="0" indent="0" algn="ctr">
              <a:buNone/>
              <a:defRPr>
                <a:solidFill>
                  <a:schemeClr val="bg1"/>
                </a:solidFill>
              </a:defRPr>
            </a:lvl1pPr>
            <a:lvl2pPr marL="269875" indent="0">
              <a:buNone/>
              <a:defRPr>
                <a:solidFill>
                  <a:srgbClr val="FFFFFF"/>
                </a:solidFill>
              </a:defRPr>
            </a:lvl2pPr>
            <a:lvl3pPr marL="541338" indent="0">
              <a:buNone/>
              <a:defRPr>
                <a:solidFill>
                  <a:srgbClr val="FFFFFF"/>
                </a:solidFill>
              </a:defRPr>
            </a:lvl3pPr>
            <a:lvl4pPr marL="801688" indent="0">
              <a:buNone/>
              <a:defRPr>
                <a:solidFill>
                  <a:srgbClr val="FFFFFF"/>
                </a:solidFill>
              </a:defRPr>
            </a:lvl4pPr>
            <a:lvl5pPr marL="989013" indent="0">
              <a:buNone/>
              <a:defRPr>
                <a:solidFill>
                  <a:srgbClr val="FFFFFF"/>
                </a:solidFill>
              </a:defRPr>
            </a:lvl5pPr>
          </a:lstStyle>
          <a:p>
            <a:pPr lvl="0"/>
            <a:r>
              <a:rPr lang="en-US"/>
              <a:t>Click to edit Master text styles</a:t>
            </a:r>
          </a:p>
        </p:txBody>
      </p:sp>
      <p:sp>
        <p:nvSpPr>
          <p:cNvPr id="7" name="Content Placeholder 6"/>
          <p:cNvSpPr>
            <a:spLocks noGrp="1"/>
          </p:cNvSpPr>
          <p:nvPr>
            <p:ph sz="quarter" idx="12"/>
          </p:nvPr>
        </p:nvSpPr>
        <p:spPr>
          <a:xfrm>
            <a:off x="3949700" y="469900"/>
            <a:ext cx="7861300" cy="572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2"/>
          <p:cNvSpPr>
            <a:spLocks noGrp="1"/>
          </p:cNvSpPr>
          <p:nvPr>
            <p:ph type="sldNum" sz="quarter" idx="13"/>
          </p:nvPr>
        </p:nvSpPr>
        <p:spPr/>
        <p:txBody>
          <a:bodyPr/>
          <a:lstStyle>
            <a:lvl1pPr>
              <a:defRPr/>
            </a:lvl1pPr>
          </a:lstStyle>
          <a:p>
            <a:pPr>
              <a:defRPr/>
            </a:pPr>
            <a:fld id="{3224A7F9-EBF7-804D-BE28-4CEBEE9D7268}" type="slidenum">
              <a:rPr lang="en-US"/>
              <a:pPr>
                <a:defRPr/>
              </a:pPr>
              <a:t>‹#›</a:t>
            </a:fld>
            <a:endParaRPr lang="en-US"/>
          </a:p>
        </p:txBody>
      </p:sp>
    </p:spTree>
    <p:extLst>
      <p:ext uri="{BB962C8B-B14F-4D97-AF65-F5344CB8AC3E}">
        <p14:creationId xmlns:p14="http://schemas.microsoft.com/office/powerpoint/2010/main" val="26717233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11163" y="0"/>
            <a:ext cx="113696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11163" y="1409700"/>
            <a:ext cx="11369675" cy="476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037638" y="6523038"/>
            <a:ext cx="2743200" cy="1619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75000"/>
                    <a:lumOff val="25000"/>
                  </a:schemeClr>
                </a:solidFill>
                <a:latin typeface="+mn-lt"/>
                <a:ea typeface="+mn-ea"/>
                <a:cs typeface="+mn-cs"/>
              </a:defRPr>
            </a:lvl1pPr>
          </a:lstStyle>
          <a:p>
            <a:pPr>
              <a:defRPr/>
            </a:pPr>
            <a:fld id="{1A9F49E8-06A1-264B-BA10-F5B0E26E1211}" type="slidenum">
              <a:rPr lang="en-US"/>
              <a:pPr>
                <a:defRPr/>
              </a:pPr>
              <a:t>‹#›</a:t>
            </a:fld>
            <a:endParaRPr lang="en-US"/>
          </a:p>
        </p:txBody>
      </p:sp>
      <p:sp>
        <p:nvSpPr>
          <p:cNvPr id="1029" name="TextBox 10"/>
          <p:cNvSpPr txBox="1">
            <a:spLocks noChangeArrowheads="1"/>
          </p:cNvSpPr>
          <p:nvPr/>
        </p:nvSpPr>
        <p:spPr bwMode="auto">
          <a:xfrm>
            <a:off x="3163888" y="6486525"/>
            <a:ext cx="546576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r>
              <a:rPr lang="en-US" sz="800"/>
              <a:t>Confidential and Proprietary </a:t>
            </a:r>
            <a:r>
              <a:rPr lang="en-US" sz="800">
                <a:solidFill>
                  <a:srgbClr val="000000"/>
                </a:solidFill>
              </a:rPr>
              <a:t>© Tunnell Consulting, Inc. | All Rights Reserved</a:t>
            </a:r>
            <a:r>
              <a:rPr lang="en-US" sz="800"/>
              <a:t>  </a:t>
            </a:r>
          </a:p>
        </p:txBody>
      </p:sp>
      <p:pic>
        <p:nvPicPr>
          <p:cNvPr id="1030" name="Picture 3" descr="Tunnell logo RGB.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68300" y="6413500"/>
            <a:ext cx="1876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rot="5400000" flipH="1" flipV="1">
            <a:off x="-432594" y="421481"/>
            <a:ext cx="914400" cy="714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8" name="Rectangle 7"/>
          <p:cNvSpPr/>
          <p:nvPr/>
        </p:nvSpPr>
        <p:spPr>
          <a:xfrm rot="5400000" flipH="1" flipV="1">
            <a:off x="-2963069" y="3864769"/>
            <a:ext cx="5975350" cy="714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Lst>
  <p:hf hdr="0" ftr="0" dt="0"/>
  <p:txStyles>
    <p:titleStyle>
      <a:lvl1pPr algn="l" rtl="0" eaLnBrk="1" fontAlgn="base" hangingPunct="1">
        <a:lnSpc>
          <a:spcPct val="85000"/>
        </a:lnSpc>
        <a:spcBef>
          <a:spcPct val="0"/>
        </a:spcBef>
        <a:spcAft>
          <a:spcPct val="0"/>
        </a:spcAft>
        <a:defRPr sz="2800" kern="1200">
          <a:solidFill>
            <a:schemeClr val="accent1"/>
          </a:solidFill>
          <a:latin typeface="+mj-lt"/>
          <a:ea typeface="+mj-ea"/>
          <a:cs typeface="ＭＳ Ｐゴシック" charset="0"/>
        </a:defRPr>
      </a:lvl1pPr>
      <a:lvl2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2pPr>
      <a:lvl3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3pPr>
      <a:lvl4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4pPr>
      <a:lvl5pPr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5pPr>
      <a:lvl6pPr marL="4572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6pPr>
      <a:lvl7pPr marL="9144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7pPr>
      <a:lvl8pPr marL="13716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8pPr>
      <a:lvl9pPr marL="1828800" algn="l" rtl="0" eaLnBrk="1" fontAlgn="base" hangingPunct="1">
        <a:lnSpc>
          <a:spcPct val="85000"/>
        </a:lnSpc>
        <a:spcBef>
          <a:spcPct val="0"/>
        </a:spcBef>
        <a:spcAft>
          <a:spcPct val="0"/>
        </a:spcAft>
        <a:defRPr sz="2800">
          <a:solidFill>
            <a:schemeClr val="accent1"/>
          </a:solidFill>
          <a:latin typeface="Arial" charset="0"/>
          <a:ea typeface="ＭＳ Ｐゴシック" charset="0"/>
          <a:cs typeface="ＭＳ Ｐゴシック" charset="0"/>
        </a:defRPr>
      </a:lvl9pPr>
    </p:titleStyle>
    <p:bodyStyle>
      <a:lvl1pPr marL="269875" indent="-269875" algn="l" rtl="0" eaLnBrk="1" fontAlgn="base" hangingPunct="1">
        <a:lnSpc>
          <a:spcPct val="90000"/>
        </a:lnSpc>
        <a:spcBef>
          <a:spcPts val="1000"/>
        </a:spcBef>
        <a:spcAft>
          <a:spcPct val="0"/>
        </a:spcAft>
        <a:buClr>
          <a:schemeClr val="accent2"/>
        </a:buClr>
        <a:buFont typeface="Wingdings" charset="0"/>
        <a:buChar char="§"/>
        <a:defRPr sz="2000" kern="1200">
          <a:solidFill>
            <a:srgbClr val="404040"/>
          </a:solidFill>
          <a:latin typeface="+mn-lt"/>
          <a:ea typeface="+mn-ea"/>
          <a:cs typeface="ＭＳ Ｐゴシック" charset="0"/>
        </a:defRPr>
      </a:lvl1pPr>
      <a:lvl2pPr marL="541338" indent="-271463" algn="l" rtl="0" eaLnBrk="1" fontAlgn="base" hangingPunct="1">
        <a:lnSpc>
          <a:spcPct val="90000"/>
        </a:lnSpc>
        <a:spcBef>
          <a:spcPts val="500"/>
        </a:spcBef>
        <a:spcAft>
          <a:spcPct val="0"/>
        </a:spcAft>
        <a:buFont typeface="Lucida Grande" charset="0"/>
        <a:buChar char="‑"/>
        <a:defRPr kern="1200">
          <a:solidFill>
            <a:srgbClr val="404040"/>
          </a:solidFill>
          <a:latin typeface="+mn-lt"/>
          <a:ea typeface="+mn-ea"/>
          <a:cs typeface="+mn-cs"/>
        </a:defRPr>
      </a:lvl2pPr>
      <a:lvl3pPr marL="801688" indent="-260350" algn="l" rtl="0" eaLnBrk="1" fontAlgn="base" hangingPunct="1">
        <a:lnSpc>
          <a:spcPct val="90000"/>
        </a:lnSpc>
        <a:spcBef>
          <a:spcPts val="500"/>
        </a:spcBef>
        <a:spcAft>
          <a:spcPct val="0"/>
        </a:spcAft>
        <a:buClr>
          <a:schemeClr val="accent2"/>
        </a:buClr>
        <a:buFont typeface="Arial" charset="0"/>
        <a:buChar char="•"/>
        <a:defRPr sz="1600" kern="1200">
          <a:solidFill>
            <a:srgbClr val="404040"/>
          </a:solidFill>
          <a:latin typeface="+mn-lt"/>
          <a:ea typeface="+mn-ea"/>
          <a:cs typeface="+mn-cs"/>
        </a:defRPr>
      </a:lvl3pPr>
      <a:lvl4pPr marL="989013" indent="-18732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4pPr>
      <a:lvl5pPr marL="1258888" indent="-269875" algn="l" rtl="0" eaLnBrk="1" fontAlgn="base" hangingPunct="1">
        <a:lnSpc>
          <a:spcPct val="90000"/>
        </a:lnSpc>
        <a:spcBef>
          <a:spcPts val="500"/>
        </a:spcBef>
        <a:spcAft>
          <a:spcPct val="0"/>
        </a:spcAft>
        <a:buFont typeface="Arial" charset="0"/>
        <a:buChar char="•"/>
        <a:defRPr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title"/>
          </p:nvPr>
        </p:nvSpPr>
        <p:spPr>
          <a:xfrm>
            <a:off x="411163" y="0"/>
            <a:ext cx="9436925" cy="914400"/>
          </a:xfrm>
        </p:spPr>
        <p:txBody>
          <a:bodyPr/>
          <a:lstStyle/>
          <a:p>
            <a:r>
              <a:rPr lang="en-US" altLang="en-US" sz="2800" dirty="0">
                <a:solidFill>
                  <a:srgbClr val="3C5C99"/>
                </a:solidFill>
                <a:latin typeface="Arial" panose="020B0604020202020204" pitchFamily="34" charset="0"/>
                <a:cs typeface="Arial" panose="020B0604020202020204" pitchFamily="34" charset="0"/>
              </a:rPr>
              <a:t>Manufacturing Process Reliability: Reducing Process Interruptions</a:t>
            </a:r>
          </a:p>
        </p:txBody>
      </p:sp>
      <p:sp>
        <p:nvSpPr>
          <p:cNvPr id="3" name="Slide Number Placeholder 2"/>
          <p:cNvSpPr>
            <a:spLocks noGrp="1"/>
          </p:cNvSpPr>
          <p:nvPr>
            <p:ph type="sldNum" sz="quarter" idx="10"/>
          </p:nvPr>
        </p:nvSpPr>
        <p:spPr/>
        <p:txBody>
          <a:bodyPr/>
          <a:lstStyle/>
          <a:p>
            <a:pPr>
              <a:defRPr/>
            </a:pPr>
            <a:fld id="{CA005949-AF1E-514F-B3A7-1027054A52A5}" type="slidenum">
              <a:rPr lang="en-US"/>
              <a:pPr>
                <a:defRPr/>
              </a:pPr>
              <a:t>1</a:t>
            </a:fld>
            <a:endParaRPr lang="en-US"/>
          </a:p>
        </p:txBody>
      </p:sp>
      <p:sp>
        <p:nvSpPr>
          <p:cNvPr id="5123" name="Title 3"/>
          <p:cNvSpPr txBox="1">
            <a:spLocks/>
          </p:cNvSpPr>
          <p:nvPr/>
        </p:nvSpPr>
        <p:spPr bwMode="auto">
          <a:xfrm>
            <a:off x="9779000" y="0"/>
            <a:ext cx="2413000" cy="279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600">
                <a:solidFill>
                  <a:schemeClr val="bg1"/>
                </a:solidFill>
              </a:rPr>
              <a:t>PROJECT BRIEF</a:t>
            </a:r>
          </a:p>
        </p:txBody>
      </p:sp>
      <p:sp>
        <p:nvSpPr>
          <p:cNvPr id="5124" name="Title 3"/>
          <p:cNvSpPr txBox="1">
            <a:spLocks/>
          </p:cNvSpPr>
          <p:nvPr/>
        </p:nvSpPr>
        <p:spPr bwMode="auto">
          <a:xfrm>
            <a:off x="9779000" y="279400"/>
            <a:ext cx="2413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nchor="ct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ctr">
              <a:lnSpc>
                <a:spcPct val="85000"/>
              </a:lnSpc>
            </a:pPr>
            <a:r>
              <a:rPr lang="en-US" sz="1400" dirty="0">
                <a:solidFill>
                  <a:schemeClr val="accent1"/>
                </a:solidFill>
              </a:rPr>
              <a:t>Pharmaceutical Industry</a:t>
            </a:r>
          </a:p>
        </p:txBody>
      </p:sp>
      <p:sp>
        <p:nvSpPr>
          <p:cNvPr id="21" name="Title 3"/>
          <p:cNvSpPr txBox="1">
            <a:spLocks/>
          </p:cNvSpPr>
          <p:nvPr/>
        </p:nvSpPr>
        <p:spPr>
          <a:xfrm>
            <a:off x="10210800" y="6464300"/>
            <a:ext cx="1739900" cy="304800"/>
          </a:xfrm>
          <a:prstGeom prst="rect">
            <a:avLst/>
          </a:prstGeom>
          <a:solidFill>
            <a:srgbClr val="FFFFFF"/>
          </a:solidFill>
        </p:spPr>
        <p:txBody>
          <a:bodyPr lIns="0" anchor="ctr"/>
          <a:lstStyle>
            <a:lvl1pPr algn="l" defTabSz="914400" rtl="0" eaLnBrk="1" latinLnBrk="0" hangingPunct="1">
              <a:lnSpc>
                <a:spcPct val="85000"/>
              </a:lnSpc>
              <a:spcBef>
                <a:spcPct val="0"/>
              </a:spcBef>
              <a:buNone/>
              <a:defRPr sz="2800" b="0" kern="1200">
                <a:solidFill>
                  <a:schemeClr val="accent1"/>
                </a:solidFill>
                <a:latin typeface="+mj-lt"/>
                <a:ea typeface="+mj-ea"/>
                <a:cs typeface="+mj-cs"/>
              </a:defRPr>
            </a:lvl1pPr>
          </a:lstStyle>
          <a:p>
            <a:pPr algn="ctr" fontAlgn="auto">
              <a:spcAft>
                <a:spcPts val="0"/>
              </a:spcAft>
              <a:defRPr/>
            </a:pPr>
            <a:r>
              <a:rPr lang="en-US" sz="800" dirty="0">
                <a:solidFill>
                  <a:schemeClr val="tx1">
                    <a:lumMod val="75000"/>
                    <a:lumOff val="25000"/>
                  </a:schemeClr>
                </a:solidFill>
              </a:rPr>
              <a:t>PT-34</a:t>
            </a:r>
          </a:p>
        </p:txBody>
      </p:sp>
      <p:graphicFrame>
        <p:nvGraphicFramePr>
          <p:cNvPr id="2" name="Table 1"/>
          <p:cNvGraphicFramePr>
            <a:graphicFrameLocks noGrp="1"/>
          </p:cNvGraphicFramePr>
          <p:nvPr>
            <p:extLst>
              <p:ext uri="{D42A27DB-BD31-4B8C-83A1-F6EECF244321}">
                <p14:modId xmlns:p14="http://schemas.microsoft.com/office/powerpoint/2010/main" val="1117829001"/>
              </p:ext>
            </p:extLst>
          </p:nvPr>
        </p:nvGraphicFramePr>
        <p:xfrm>
          <a:off x="419100" y="1011238"/>
          <a:ext cx="11633200" cy="4937992"/>
        </p:xfrm>
        <a:graphic>
          <a:graphicData uri="http://schemas.openxmlformats.org/drawingml/2006/table">
            <a:tbl>
              <a:tblPr firstRow="1" bandRow="1">
                <a:tableStyleId>{5C22544A-7EE6-4342-B048-85BDC9FD1C3A}</a:tableStyleId>
              </a:tblPr>
              <a:tblGrid>
                <a:gridCol w="1383058">
                  <a:extLst>
                    <a:ext uri="{9D8B030D-6E8A-4147-A177-3AD203B41FA5}">
                      <a16:colId xmlns:a16="http://schemas.microsoft.com/office/drawing/2014/main" val="20000"/>
                    </a:ext>
                  </a:extLst>
                </a:gridCol>
                <a:gridCol w="10250142">
                  <a:extLst>
                    <a:ext uri="{9D8B030D-6E8A-4147-A177-3AD203B41FA5}">
                      <a16:colId xmlns:a16="http://schemas.microsoft.com/office/drawing/2014/main" val="20001"/>
                    </a:ext>
                  </a:extLst>
                </a:gridCol>
              </a:tblGrid>
              <a:tr h="371078">
                <a:tc>
                  <a:txBody>
                    <a:bodyPr/>
                    <a:lstStyle/>
                    <a:p>
                      <a:r>
                        <a:rPr lang="en-US" sz="1400" b="0" dirty="0">
                          <a:solidFill>
                            <a:schemeClr val="bg1"/>
                          </a:solidFill>
                        </a:rPr>
                        <a:t>Client</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tx2"/>
                    </a:solidFill>
                  </a:tcPr>
                </a:tc>
                <a:tc>
                  <a:txBody>
                    <a:bodyPr/>
                    <a:lstStyle/>
                    <a:p>
                      <a:pPr algn="just">
                        <a:defRPr/>
                      </a:pPr>
                      <a:r>
                        <a:rPr lang="en-US" sz="1200" b="0" dirty="0">
                          <a:solidFill>
                            <a:schemeClr val="tx1"/>
                          </a:solidFill>
                          <a:latin typeface="Arial" charset="0"/>
                        </a:rPr>
                        <a:t>A major generic pharmaceutical company.</a:t>
                      </a:r>
                    </a:p>
                    <a:p>
                      <a:pPr algn="just">
                        <a:defRPr/>
                      </a:pPr>
                      <a:endParaRPr lang="en-US" sz="1200" b="0" dirty="0">
                        <a:solidFill>
                          <a:schemeClr val="tx1"/>
                        </a:solidFill>
                        <a:latin typeface="Arial"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1078">
                <a:tc>
                  <a:txBody>
                    <a:bodyPr/>
                    <a:lstStyle/>
                    <a:p>
                      <a:r>
                        <a:rPr lang="en-US" sz="1400" b="0" dirty="0">
                          <a:solidFill>
                            <a:schemeClr val="bg1"/>
                          </a:solidFill>
                        </a:rPr>
                        <a:t>Problem</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75000"/>
                      </a:schemeClr>
                    </a:solidFill>
                  </a:tcPr>
                </a:tc>
                <a:tc>
                  <a:txBody>
                    <a:bodyPr/>
                    <a:lstStyle/>
                    <a:p>
                      <a:pPr algn="l"/>
                      <a:r>
                        <a:rPr lang="en-US" altLang="en-US" sz="1200" dirty="0">
                          <a:cs typeface="Arial" panose="020B0604020202020204" pitchFamily="34" charset="0"/>
                        </a:rPr>
                        <a:t>Fluid bed coating / granulation processes are critical to the client’s manufacturing processes. These operations can extend for many hours, presenting significant opportunities for process interruption. Interruptions from mechanical and other failures caused batch rejections resulting in costly losses to the business.</a:t>
                      </a:r>
                    </a:p>
                    <a:p>
                      <a:pPr algn="l"/>
                      <a:endParaRPr lang="en-US" altLang="en-US" sz="1200" dirty="0">
                        <a:cs typeface="Arial" panose="020B0604020202020204" pitchFamily="34" charset="0"/>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1078">
                <a:tc>
                  <a:txBody>
                    <a:bodyPr/>
                    <a:lstStyle/>
                    <a:p>
                      <a:r>
                        <a:rPr lang="en-US" sz="1400" b="0" dirty="0">
                          <a:solidFill>
                            <a:schemeClr val="bg1"/>
                          </a:solidFill>
                        </a:rPr>
                        <a:t>Approach</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solidFill>
                  </a:tcPr>
                </a:tc>
                <a:tc>
                  <a:txBody>
                    <a:bodyPr/>
                    <a:lstStyle/>
                    <a:p>
                      <a:r>
                        <a:rPr lang="en-US" sz="1200" b="0" dirty="0">
                          <a:solidFill>
                            <a:schemeClr val="tx1"/>
                          </a:solidFill>
                        </a:rPr>
                        <a:t>The client asked Tunnell to lead the effort to develop a process to reduce process interruptions. Tunnell provided a project manager and data analyst to lead a multi-functional team of the client’s key personnel from Operations, Maintenance, and Engineering. Tunnell analyzed process data to identify the key focus areas for specific initiatives to resolve major sources of interruptions and delays. For example, engineering initiatives were launched to address chronic equipment problems. In addition, process delays due to the inconsistent availability of spare parts prompted an initiative to improve the process for managing stores / spare parts. Tunnell implemented a reliability managing process that included weekly meetings; a standard investigation report; a root cause investigation process; and a dashboard for tracking metrics, initiatives, and other action items. </a:t>
                      </a: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1078">
                <a:tc>
                  <a:txBody>
                    <a:bodyPr/>
                    <a:lstStyle/>
                    <a:p>
                      <a:r>
                        <a:rPr lang="en-US" sz="1400" b="0" dirty="0">
                          <a:solidFill>
                            <a:schemeClr val="bg1"/>
                          </a:solidFill>
                        </a:rPr>
                        <a:t>Results</a:t>
                      </a: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a:txBody>
                    <a:bodyPr/>
                    <a:lstStyle/>
                    <a:p>
                      <a:r>
                        <a:rPr lang="en-US" sz="1200" b="0" dirty="0">
                          <a:solidFill>
                            <a:schemeClr val="tx1"/>
                          </a:solidFill>
                        </a:rPr>
                        <a:t>Outcomes of this effort included:	</a:t>
                      </a:r>
                    </a:p>
                    <a:p>
                      <a:pPr marL="171450" indent="-171450">
                        <a:buFont typeface="Arial" panose="020B0604020202020204" pitchFamily="34" charset="0"/>
                        <a:buChar char="•"/>
                      </a:pPr>
                      <a:r>
                        <a:rPr lang="en-US" sz="1200" b="0" dirty="0">
                          <a:solidFill>
                            <a:schemeClr val="tx1"/>
                          </a:solidFill>
                        </a:rPr>
                        <a:t>A documented process for improving reliability was established and demonstrated</a:t>
                      </a:r>
                    </a:p>
                    <a:p>
                      <a:pPr marL="171450" indent="-171450">
                        <a:buFont typeface="Arial" panose="020B0604020202020204" pitchFamily="34" charset="0"/>
                        <a:buChar char="•"/>
                      </a:pPr>
                      <a:r>
                        <a:rPr lang="en-US" sz="1200" b="0" dirty="0">
                          <a:solidFill>
                            <a:schemeClr val="tx1"/>
                          </a:solidFill>
                        </a:rPr>
                        <a:t>Key Operations and Maintenance leaders were coached / trained to more effectively manage process reliability by identifying and eliminating the root causes of process delays / interruptions</a:t>
                      </a:r>
                    </a:p>
                    <a:p>
                      <a:pPr marL="171450" indent="-171450">
                        <a:buFont typeface="Arial" panose="020B0604020202020204" pitchFamily="34" charset="0"/>
                        <a:buChar char="•"/>
                      </a:pPr>
                      <a:r>
                        <a:rPr lang="en-US" sz="1200" b="0" dirty="0">
                          <a:solidFill>
                            <a:schemeClr val="tx1"/>
                          </a:solidFill>
                        </a:rPr>
                        <a:t>An Access-based system was developed for generating delay reports, documenting root cause investigation results, tracking action items, and automatically generating a weekly dashboard of key metrics</a:t>
                      </a:r>
                    </a:p>
                    <a:p>
                      <a:pPr marL="171450" indent="-171450">
                        <a:buFont typeface="Arial" panose="020B0604020202020204" pitchFamily="34" charset="0"/>
                        <a:buChar char="•"/>
                      </a:pPr>
                      <a:r>
                        <a:rPr lang="en-US" sz="1200" b="0" dirty="0">
                          <a:solidFill>
                            <a:schemeClr val="tx1"/>
                          </a:solidFill>
                        </a:rPr>
                        <a:t>While doing a detailed analysis of fluid bed utilization (in order to quantify the impact of delays), Tunnell recognized a major opportunity for the client to significantly increase plant capacity and avoid capital investment</a:t>
                      </a:r>
                    </a:p>
                    <a:p>
                      <a:pPr marL="171450" indent="-171450">
                        <a:buFont typeface="Arial" panose="020B0604020202020204" pitchFamily="34" charset="0"/>
                        <a:buChar char="•"/>
                      </a:pPr>
                      <a:r>
                        <a:rPr lang="en-US" sz="1200" b="0" dirty="0">
                          <a:solidFill>
                            <a:schemeClr val="tx1"/>
                          </a:solidFill>
                        </a:rPr>
                        <a:t>Work was completed within the required time frame and budget</a:t>
                      </a:r>
                    </a:p>
                    <a:p>
                      <a:pPr marL="171450" indent="-171450">
                        <a:buFont typeface="Arial" panose="020B0604020202020204" pitchFamily="34" charset="0"/>
                        <a:buChar char="•"/>
                      </a:pPr>
                      <a:r>
                        <a:rPr lang="en-US" sz="1200" b="0" dirty="0">
                          <a:solidFill>
                            <a:schemeClr val="tx1"/>
                          </a:solidFill>
                        </a:rPr>
                        <a:t>Interruptions were reduced by 67 percent; product losses were reduced by 80 percent; delays per batch were reduced by 50 percent</a:t>
                      </a:r>
                    </a:p>
                    <a:p>
                      <a:pPr marL="171450" indent="-171450">
                        <a:buFont typeface="Arial" panose="020B0604020202020204" pitchFamily="34" charset="0"/>
                        <a:buChar char="•"/>
                      </a:pPr>
                      <a:r>
                        <a:rPr lang="en-US" sz="1200" b="0" dirty="0">
                          <a:solidFill>
                            <a:schemeClr val="tx1"/>
                          </a:solidFill>
                        </a:rPr>
                        <a:t>Savings from reduced product loss totaled $850K over a 6-month period</a:t>
                      </a:r>
                    </a:p>
                    <a:p>
                      <a:endParaRPr lang="en-US" sz="1200" b="0" dirty="0">
                        <a:solidFill>
                          <a:schemeClr val="tx1"/>
                        </a:solidFill>
                      </a:endParaRPr>
                    </a:p>
                  </a:txBody>
                  <a:tcPr marT="45749" marB="45749">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Project Brief Template">
  <a:themeElements>
    <a:clrScheme name="Custom 66">
      <a:dk1>
        <a:sysClr val="windowText" lastClr="000000"/>
      </a:dk1>
      <a:lt1>
        <a:sysClr val="window" lastClr="FFFFFF"/>
      </a:lt1>
      <a:dk2>
        <a:srgbClr val="17406D"/>
      </a:dk2>
      <a:lt2>
        <a:srgbClr val="DBEFF9"/>
      </a:lt2>
      <a:accent1>
        <a:srgbClr val="0F6FC6"/>
      </a:accent1>
      <a:accent2>
        <a:srgbClr val="009DD9"/>
      </a:accent2>
      <a:accent3>
        <a:srgbClr val="0BD0D9"/>
      </a:accent3>
      <a:accent4>
        <a:srgbClr val="7CCA62"/>
      </a:accent4>
      <a:accent5>
        <a:srgbClr val="5C5C5B"/>
      </a:accent5>
      <a:accent6>
        <a:srgbClr val="5E139F"/>
      </a:accent6>
      <a:hlink>
        <a:srgbClr val="113051"/>
      </a:hlink>
      <a:folHlink>
        <a:srgbClr val="5E139F"/>
      </a:folHlink>
    </a:clrScheme>
    <a:fontScheme name="Custom 9">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DB1AB0E81BB045A7263FB46CBBE429" ma:contentTypeVersion="13" ma:contentTypeDescription="Create a new document." ma:contentTypeScope="" ma:versionID="1fa7625a614c22d25a8be1cf2a8a6010">
  <xsd:schema xmlns:xsd="http://www.w3.org/2001/XMLSchema" xmlns:xs="http://www.w3.org/2001/XMLSchema" xmlns:p="http://schemas.microsoft.com/office/2006/metadata/properties" xmlns:ns2="58f6c4e7-36b8-4132-a8da-b3c9f412f288" xmlns:ns3="b9c65e56-7208-460b-985b-75a1b333db66" targetNamespace="http://schemas.microsoft.com/office/2006/metadata/properties" ma:root="true" ma:fieldsID="0a019ad81cd04e8fccd19665e6cb3ee1" ns2:_="" ns3:_="">
    <xsd:import namespace="58f6c4e7-36b8-4132-a8da-b3c9f412f288"/>
    <xsd:import namespace="b9c65e56-7208-460b-985b-75a1b333db66"/>
    <xsd:element name="properties">
      <xsd:complexType>
        <xsd:sequence>
          <xsd:element name="documentManagement">
            <xsd:complexType>
              <xsd:all>
                <xsd:element ref="ns2:SharedWithUsers" minOccurs="0"/>
                <xsd:element ref="ns2:SharedWithDetails" minOccurs="0"/>
                <xsd:element ref="ns3:Template" minOccurs="0"/>
                <xsd:element ref="ns3:Scop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Not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f6c4e7-36b8-4132-a8da-b3c9f412f28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c65e56-7208-460b-985b-75a1b333db66" elementFormDefault="qualified">
    <xsd:import namespace="http://schemas.microsoft.com/office/2006/documentManagement/types"/>
    <xsd:import namespace="http://schemas.microsoft.com/office/infopath/2007/PartnerControls"/>
    <xsd:element name="Template" ma:index="10" nillable="true" ma:displayName="Template" ma:default="0" ma:internalName="Template">
      <xsd:simpleType>
        <xsd:restriction base="dms:Boolean"/>
      </xsd:simpleType>
    </xsd:element>
    <xsd:element name="Scope" ma:index="11" nillable="true" ma:displayName="Scope" ma:description="Choose document scope" ma:internalName="Scope">
      <xsd:complexType>
        <xsd:complexContent>
          <xsd:extension base="dms:MultiChoice">
            <xsd:sequence>
              <xsd:element name="Value" maxOccurs="unbounded" minOccurs="0" nillable="true">
                <xsd:simpleType>
                  <xsd:restriction base="dms:Choice">
                    <xsd:enumeration value="Corporate"/>
                    <xsd:enumeration value="Life Sciences"/>
                    <xsd:enumeration value="Government Services"/>
                    <xsd:enumeration value="Turesol"/>
                  </xsd:restriction>
                </xsd:simpleType>
              </xsd:element>
            </xsd:sequence>
          </xsd:extension>
        </xsd:complexContent>
      </xsd:complex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Notes" ma:index="19" nillable="true" ma:displayName="Notes" ma:format="Dropdown" ma:internalName="Notes">
      <xsd:simpleType>
        <xsd:restriction base="dms:Text">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emplate xmlns="b9c65e56-7208-460b-985b-75a1b333db66">true</Template>
    <Scope xmlns="b9c65e56-7208-460b-985b-75a1b333db66">
      <Value>Corporate</Value>
      <Value>Life Sciences</Value>
    </Scope>
    <Notes xmlns="b9c65e56-7208-460b-985b-75a1b333db6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2294E3-DE1D-4086-AF9E-5399C98AD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f6c4e7-36b8-4132-a8da-b3c9f412f288"/>
    <ds:schemaRef ds:uri="b9c65e56-7208-460b-985b-75a1b333d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699133-F01A-4777-AEF8-3E85B23C9E9E}">
  <ds:schemaRefs>
    <ds:schemaRef ds:uri="http://schemas.microsoft.com/office/2006/metadata/properties"/>
    <ds:schemaRef ds:uri="http://schemas.microsoft.com/office/infopath/2007/PartnerControls"/>
    <ds:schemaRef ds:uri="b9c65e56-7208-460b-985b-75a1b333db66"/>
  </ds:schemaRefs>
</ds:datastoreItem>
</file>

<file path=customXml/itemProps3.xml><?xml version="1.0" encoding="utf-8"?>
<ds:datastoreItem xmlns:ds="http://schemas.openxmlformats.org/officeDocument/2006/customXml" ds:itemID="{B03AEEB7-FF72-4FF0-8679-C2C9B45381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 Brief Template</Template>
  <TotalTime>114</TotalTime>
  <Words>364</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Wingdings</vt:lpstr>
      <vt:lpstr>Project Brief Template</vt:lpstr>
      <vt:lpstr>Manufacturing Process Reliability: Reducing Process Interruptions</vt:lpstr>
    </vt:vector>
  </TitlesOfParts>
  <Company>Tunnell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Haase, Stephanie A.</dc:creator>
  <cp:lastModifiedBy>Kellan Anthos</cp:lastModifiedBy>
  <cp:revision>13</cp:revision>
  <cp:lastPrinted>2018-05-22T13:37:25Z</cp:lastPrinted>
  <dcterms:created xsi:type="dcterms:W3CDTF">2018-08-09T15:05:55Z</dcterms:created>
  <dcterms:modified xsi:type="dcterms:W3CDTF">2024-02-20T18:52:48Z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0x01010016DB1AB0E81BB045A7263FB46CBBE429</vt:lpwstr>
  </property>
</Properties>
</file>