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20-02-2024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9436925" cy="914400"/>
          </a:xfrm>
        </p:spPr>
        <p:txBody>
          <a:bodyPr/>
          <a:lstStyle/>
          <a:p>
            <a:r>
              <a:rPr lang="en-US" altLang="en-US" sz="2800" dirty="0">
                <a:solidFill>
                  <a:srgbClr val="3C5C99"/>
                </a:solidFill>
                <a:latin typeface="Arial" panose="020B0604020202020204" pitchFamily="34" charset="0"/>
                <a:cs typeface="Arial" panose="020B0604020202020204" pitchFamily="34" charset="0"/>
              </a:rPr>
              <a:t>Lean Lab and Cost Reduction</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dirty="0">
                <a:solidFill>
                  <a:schemeClr val="tx1">
                    <a:lumMod val="75000"/>
                    <a:lumOff val="25000"/>
                  </a:schemeClr>
                </a:solidFill>
              </a:rPr>
              <a:t>PT-47</a:t>
            </a:r>
          </a:p>
        </p:txBody>
      </p:sp>
      <p:graphicFrame>
        <p:nvGraphicFramePr>
          <p:cNvPr id="2" name="Table 1"/>
          <p:cNvGraphicFramePr>
            <a:graphicFrameLocks noGrp="1"/>
          </p:cNvGraphicFramePr>
          <p:nvPr>
            <p:extLst>
              <p:ext uri="{D42A27DB-BD31-4B8C-83A1-F6EECF244321}">
                <p14:modId xmlns:p14="http://schemas.microsoft.com/office/powerpoint/2010/main" val="2643069204"/>
              </p:ext>
            </p:extLst>
          </p:nvPr>
        </p:nvGraphicFramePr>
        <p:xfrm>
          <a:off x="419100" y="1011238"/>
          <a:ext cx="11633200" cy="512087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just">
                        <a:spcBef>
                          <a:spcPts val="0"/>
                        </a:spcBef>
                        <a:defRPr/>
                      </a:pPr>
                      <a:r>
                        <a:rPr lang="en-US" sz="1200" b="0" dirty="0">
                          <a:solidFill>
                            <a:schemeClr val="tx1"/>
                          </a:solidFill>
                          <a:latin typeface="Arial" charset="0"/>
                        </a:rPr>
                        <a:t>A global pharmaceutical company with a major presence in the U.S. and products that include solid dose, capsules, liquids, and nasals, both branded and generics.</a:t>
                      </a:r>
                    </a:p>
                    <a:p>
                      <a:pPr algn="just">
                        <a:spcBef>
                          <a:spcPts val="0"/>
                        </a:spcBef>
                        <a:defRPr/>
                      </a:pPr>
                      <a:endParaRPr lang="en-US" sz="1200" b="0" dirty="0">
                        <a:solidFill>
                          <a:schemeClr val="tx1"/>
                        </a:solidFill>
                        <a:latin typeface="Arial"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cs typeface="Arial" panose="020B0604020202020204" pitchFamily="34" charset="0"/>
                        </a:rPr>
                        <a:t>To maintain competitiveness, the manufacturer needed to cut per-unit costs by 20 percent by making their operations faster and leaner, including making the laboratory more responsive and shrinking its throughput time with no compromise in quality or safety. The company’s large number and variety of products created significant complexity in the queuing, coordinating, and conducting of tests, which resulted in high throughput time, high levels of work in progress, low productivity, low responsiveness, and high costs.</a:t>
                      </a:r>
                    </a:p>
                    <a:p>
                      <a:pPr algn="l"/>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Working with Tunnell and employing Lean Lab principles, a team that included representatives from manufacturing, QA/QC, packaging, and planning and scheduling designed and implemented a new way of working that would:</a:t>
                      </a:r>
                    </a:p>
                    <a:p>
                      <a:pPr marL="171450" indent="-171450">
                        <a:buFont typeface="Arial" panose="020B0604020202020204" pitchFamily="34" charset="0"/>
                        <a:buChar char="•"/>
                      </a:pPr>
                      <a:r>
                        <a:rPr lang="en-US" sz="1200" b="0" dirty="0">
                          <a:solidFill>
                            <a:schemeClr val="tx1"/>
                          </a:solidFill>
                        </a:rPr>
                        <a:t>Minimize non-value-added activities</a:t>
                      </a:r>
                    </a:p>
                    <a:p>
                      <a:pPr marL="171450" indent="-171450">
                        <a:buFont typeface="Arial" panose="020B0604020202020204" pitchFamily="34" charset="0"/>
                        <a:buChar char="•"/>
                      </a:pPr>
                      <a:r>
                        <a:rPr lang="en-US" sz="1200" b="0" dirty="0">
                          <a:solidFill>
                            <a:schemeClr val="tx1"/>
                          </a:solidFill>
                        </a:rPr>
                        <a:t>Reduce throughput time</a:t>
                      </a:r>
                    </a:p>
                    <a:p>
                      <a:pPr marL="171450" indent="-171450">
                        <a:buFont typeface="Arial" panose="020B0604020202020204" pitchFamily="34" charset="0"/>
                        <a:buChar char="•"/>
                      </a:pPr>
                      <a:r>
                        <a:rPr lang="en-US" sz="1200" b="0" dirty="0">
                          <a:solidFill>
                            <a:schemeClr val="tx1"/>
                          </a:solidFill>
                        </a:rPr>
                        <a:t>Reduce unit costs</a:t>
                      </a:r>
                    </a:p>
                    <a:p>
                      <a:pPr marL="171450" indent="-171450">
                        <a:buFont typeface="Arial" panose="020B0604020202020204" pitchFamily="34" charset="0"/>
                        <a:buChar char="•"/>
                      </a:pPr>
                      <a:r>
                        <a:rPr lang="en-US" sz="1200" b="0" dirty="0">
                          <a:solidFill>
                            <a:schemeClr val="tx1"/>
                          </a:solidFill>
                        </a:rPr>
                        <a:t>Align QC and manufacturing by focusing on information and material flow</a:t>
                      </a:r>
                    </a:p>
                    <a:p>
                      <a:pPr marL="171450" indent="-171450">
                        <a:buFont typeface="Arial" panose="020B0604020202020204" pitchFamily="34" charset="0"/>
                        <a:buChar char="•"/>
                      </a:pPr>
                      <a:r>
                        <a:rPr lang="en-US" sz="1200" b="0" dirty="0">
                          <a:solidFill>
                            <a:schemeClr val="tx1"/>
                          </a:solidFill>
                        </a:rPr>
                        <a:t>Dedicate resources to create standard work and define standard roles for analysts</a:t>
                      </a:r>
                    </a:p>
                    <a:p>
                      <a:pPr marL="171450" indent="-171450">
                        <a:buFont typeface="Arial" panose="020B0604020202020204" pitchFamily="34" charset="0"/>
                        <a:buChar char="•"/>
                      </a:pPr>
                      <a:r>
                        <a:rPr lang="en-US" sz="1200" b="0" dirty="0">
                          <a:solidFill>
                            <a:schemeClr val="tx1"/>
                          </a:solidFill>
                        </a:rPr>
                        <a:t>Dedicate resources to create standard work and define standard roles for analysts</a:t>
                      </a:r>
                    </a:p>
                    <a:p>
                      <a:pPr marL="171450" indent="-171450">
                        <a:buFont typeface="Arial" panose="020B0604020202020204" pitchFamily="34" charset="0"/>
                        <a:buChar char="•"/>
                      </a:pPr>
                      <a:r>
                        <a:rPr lang="en-US" sz="1200" b="0" dirty="0">
                          <a:solidFill>
                            <a:schemeClr val="tx1"/>
                          </a:solidFill>
                        </a:rPr>
                        <a:t>Identify key performance indicators to support daily analyst performance reviews</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r>
                        <a:rPr lang="en-US" sz="1200" b="0" dirty="0">
                          <a:solidFill>
                            <a:schemeClr val="tx1"/>
                          </a:solidFill>
                        </a:rPr>
                        <a:t>Results included:</a:t>
                      </a:r>
                    </a:p>
                    <a:p>
                      <a:pPr marL="171450" indent="-171450">
                        <a:buFont typeface="Arial" panose="020B0604020202020204" pitchFamily="34" charset="0"/>
                        <a:buChar char="•"/>
                      </a:pPr>
                      <a:r>
                        <a:rPr lang="en-US" sz="1200" b="0" dirty="0">
                          <a:solidFill>
                            <a:schemeClr val="tx1"/>
                          </a:solidFill>
                        </a:rPr>
                        <a:t>Throughput time dropped from 15 days to 8, an improvement of 53 percent</a:t>
                      </a:r>
                    </a:p>
                    <a:p>
                      <a:pPr marL="171450" indent="-171450">
                        <a:buFont typeface="Arial" panose="020B0604020202020204" pitchFamily="34" charset="0"/>
                        <a:buChar char="•"/>
                      </a:pPr>
                      <a:r>
                        <a:rPr lang="en-US" sz="1200" b="0" dirty="0">
                          <a:solidFill>
                            <a:schemeClr val="tx1"/>
                          </a:solidFill>
                        </a:rPr>
                        <a:t>The percentage of time that personnel spend in value-adding activities climbed from 75 percent to 90 percent</a:t>
                      </a:r>
                    </a:p>
                    <a:p>
                      <a:pPr marL="171450" indent="-171450">
                        <a:buFont typeface="Arial" panose="020B0604020202020204" pitchFamily="34" charset="0"/>
                        <a:buChar char="•"/>
                      </a:pPr>
                      <a:r>
                        <a:rPr lang="en-US" sz="1200" b="0" dirty="0">
                          <a:solidFill>
                            <a:schemeClr val="tx1"/>
                          </a:solidFill>
                        </a:rPr>
                        <a:t>The percentage of right-first-time testing climbed from 95 percent to 98 percent</a:t>
                      </a:r>
                    </a:p>
                    <a:p>
                      <a:pPr marL="171450" indent="-171450">
                        <a:buFont typeface="Arial" panose="020B0604020202020204" pitchFamily="34" charset="0"/>
                        <a:buChar char="•"/>
                      </a:pPr>
                      <a:r>
                        <a:rPr lang="en-US" sz="1200" b="0" dirty="0">
                          <a:solidFill>
                            <a:schemeClr val="tx1"/>
                          </a:solidFill>
                        </a:rPr>
                        <a:t>The number of samples released by the lab went from 20 per week to 30 per week</a:t>
                      </a:r>
                    </a:p>
                    <a:p>
                      <a:endParaRPr lang="en-US" sz="1200" b="0" dirty="0">
                        <a:solidFill>
                          <a:schemeClr val="tx1"/>
                        </a:solidFill>
                      </a:endParaRPr>
                    </a:p>
                    <a:p>
                      <a:r>
                        <a:rPr lang="en-US" sz="1200" b="0" dirty="0">
                          <a:solidFill>
                            <a:schemeClr val="tx1"/>
                          </a:solidFill>
                        </a:rPr>
                        <a:t>In addition, Tunnell’s collaborative way of working transferred knowledge to the client team, enabling them to continuously improve lab </a:t>
                      </a:r>
                      <a:r>
                        <a:rPr lang="en-US" sz="1200" b="0">
                          <a:solidFill>
                            <a:schemeClr val="tx1"/>
                          </a:solidFill>
                        </a:rPr>
                        <a:t>operations.</a:t>
                      </a:r>
                      <a:endParaRPr lang="en-US" sz="1200" b="0" dirty="0">
                        <a:solidFill>
                          <a:schemeClr val="tx1"/>
                        </a:solidFill>
                      </a:endParaRP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3AEEB7-FF72-4FF0-8679-C2C9B4538158}">
  <ds:schemaRefs>
    <ds:schemaRef ds:uri="http://schemas.microsoft.com/sharepoint/v3/contenttype/forms"/>
  </ds:schemaRefs>
</ds:datastoreItem>
</file>

<file path=customXml/itemProps2.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customXml/itemProps3.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109</TotalTime>
  <Words>313</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Lean Lab and Cost Reduction</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11</cp:revision>
  <cp:lastPrinted>2018-05-22T13:37:25Z</cp:lastPrinted>
  <dcterms:created xsi:type="dcterms:W3CDTF">2018-08-09T15:05:55Z</dcterms:created>
  <dcterms:modified xsi:type="dcterms:W3CDTF">2024-02-20T17:50:09Z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