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sldIdLst>
    <p:sldId id="336" r:id="rId5"/>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686D"/>
    <a:srgbClr val="0076A3"/>
    <a:srgbClr val="5E139F"/>
    <a:srgbClr val="77C2E8"/>
    <a:srgbClr val="DBEFF9"/>
    <a:srgbClr val="404040"/>
    <a:srgbClr val="5B5B5B"/>
    <a:srgbClr val="17406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629" y="8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3177" tIns="46589" rIns="93177" bIns="46589" rtlCol="0"/>
          <a:lstStyle>
            <a:lvl1pPr algn="l" fontAlgn="auto">
              <a:spcBef>
                <a:spcPts val="0"/>
              </a:spcBef>
              <a:spcAft>
                <a:spcPts val="0"/>
              </a:spcAft>
              <a:defRPr sz="1200">
                <a:latin typeface="+mn-lt"/>
                <a:ea typeface="+mn-ea"/>
                <a:cs typeface="+mn-cs"/>
              </a:defRPr>
            </a:lvl1pPr>
          </a:lstStyle>
          <a:p>
            <a:pPr>
              <a:defRPr/>
            </a:pPr>
            <a:endParaRPr lang="en-IN"/>
          </a:p>
        </p:txBody>
      </p:sp>
      <p:sp>
        <p:nvSpPr>
          <p:cNvPr id="3" name="Date Placeholder 2"/>
          <p:cNvSpPr>
            <a:spLocks noGrp="1"/>
          </p:cNvSpPr>
          <p:nvPr>
            <p:ph type="dt" idx="1"/>
          </p:nvPr>
        </p:nvSpPr>
        <p:spPr>
          <a:xfrm>
            <a:off x="3970338" y="0"/>
            <a:ext cx="3038475" cy="466725"/>
          </a:xfrm>
          <a:prstGeom prst="rect">
            <a:avLst/>
          </a:prstGeom>
        </p:spPr>
        <p:txBody>
          <a:bodyPr vert="horz" lIns="93177" tIns="46589" rIns="93177" bIns="46589" rtlCol="0"/>
          <a:lstStyle>
            <a:lvl1pPr algn="r" fontAlgn="auto">
              <a:spcBef>
                <a:spcPts val="0"/>
              </a:spcBef>
              <a:spcAft>
                <a:spcPts val="0"/>
              </a:spcAft>
              <a:defRPr sz="1200" smtClean="0">
                <a:latin typeface="+mn-lt"/>
                <a:ea typeface="+mn-ea"/>
                <a:cs typeface="+mn-cs"/>
              </a:defRPr>
            </a:lvl1pPr>
          </a:lstStyle>
          <a:p>
            <a:pPr>
              <a:defRPr/>
            </a:pPr>
            <a:fld id="{488718D0-492E-2847-9AFA-F45724FF6BD8}" type="datetimeFigureOut">
              <a:rPr lang="en-IN"/>
              <a:pPr>
                <a:defRPr/>
              </a:pPr>
              <a:t>20-02-2024</a:t>
            </a:fld>
            <a:endParaRPr lang="en-IN"/>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IN" noProof="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IN" noProof="0"/>
          </a:p>
        </p:txBody>
      </p:sp>
      <p:sp>
        <p:nvSpPr>
          <p:cNvPr id="6" name="Footer Placeholder 5"/>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fontAlgn="auto">
              <a:spcBef>
                <a:spcPts val="0"/>
              </a:spcBef>
              <a:spcAft>
                <a:spcPts val="0"/>
              </a:spcAft>
              <a:defRPr sz="1200">
                <a:latin typeface="+mn-lt"/>
                <a:ea typeface="+mn-ea"/>
                <a:cs typeface="+mn-cs"/>
              </a:defRPr>
            </a:lvl1pPr>
          </a:lstStyle>
          <a:p>
            <a:pPr>
              <a:defRPr/>
            </a:pPr>
            <a:endParaRPr lang="en-IN"/>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fontAlgn="auto">
              <a:spcBef>
                <a:spcPts val="0"/>
              </a:spcBef>
              <a:spcAft>
                <a:spcPts val="0"/>
              </a:spcAft>
              <a:defRPr sz="1200" smtClean="0">
                <a:latin typeface="+mn-lt"/>
                <a:ea typeface="+mn-ea"/>
                <a:cs typeface="+mn-cs"/>
              </a:defRPr>
            </a:lvl1pPr>
          </a:lstStyle>
          <a:p>
            <a:pPr>
              <a:defRPr/>
            </a:pPr>
            <a:fld id="{663185C4-6484-874F-83A2-FC505E2E54FD}" type="slidenum">
              <a:rPr lang="en-IN"/>
              <a:pPr>
                <a:defRPr/>
              </a:pPr>
              <a:t>‹#›</a:t>
            </a:fld>
            <a:endParaRPr lang="en-IN"/>
          </a:p>
        </p:txBody>
      </p:sp>
    </p:spTree>
    <p:extLst>
      <p:ext uri="{BB962C8B-B14F-4D97-AF65-F5344CB8AC3E}">
        <p14:creationId xmlns:p14="http://schemas.microsoft.com/office/powerpoint/2010/main" val="39195902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fontAlgn="base">
      <a:spcBef>
        <a:spcPct val="30000"/>
      </a:spcBef>
      <a:spcAft>
        <a:spcPct val="0"/>
      </a:spcAft>
      <a:defRPr sz="1200" kern="1200">
        <a:solidFill>
          <a:schemeClr val="tx1"/>
        </a:solidFill>
        <a:latin typeface="+mn-lt"/>
        <a:ea typeface="ＭＳ Ｐゴシック" charset="0"/>
        <a:cs typeface="+mn-cs"/>
      </a:defRPr>
    </a:lvl2pPr>
    <a:lvl3pPr marL="914400" algn="l" rtl="0" fontAlgn="base">
      <a:spcBef>
        <a:spcPct val="30000"/>
      </a:spcBef>
      <a:spcAft>
        <a:spcPct val="0"/>
      </a:spcAft>
      <a:defRPr sz="1200" kern="1200">
        <a:solidFill>
          <a:schemeClr val="tx1"/>
        </a:solidFill>
        <a:latin typeface="+mn-lt"/>
        <a:ea typeface="ＭＳ Ｐゴシック" charset="0"/>
        <a:cs typeface="+mn-cs"/>
      </a:defRPr>
    </a:lvl3pPr>
    <a:lvl4pPr marL="1371600" algn="l" rtl="0" fontAlgn="base">
      <a:spcBef>
        <a:spcPct val="30000"/>
      </a:spcBef>
      <a:spcAft>
        <a:spcPct val="0"/>
      </a:spcAft>
      <a:defRPr sz="1200" kern="1200">
        <a:solidFill>
          <a:schemeClr val="tx1"/>
        </a:solidFill>
        <a:latin typeface="+mn-lt"/>
        <a:ea typeface="ＭＳ Ｐゴシック" charset="0"/>
        <a:cs typeface="+mn-cs"/>
      </a:defRPr>
    </a:lvl4pPr>
    <a:lvl5pPr marL="1828800" algn="l" rtl="0" fontAlgn="base">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unnel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49959C5C-D410-3D4D-A6EB-D115A654D335}" type="slidenum">
              <a:rPr lang="en-US"/>
              <a:pPr>
                <a:defRPr/>
              </a:pPr>
              <a:t>‹#›</a:t>
            </a:fld>
            <a:endParaRPr lang="en-US"/>
          </a:p>
        </p:txBody>
      </p:sp>
    </p:spTree>
    <p:extLst>
      <p:ext uri="{BB962C8B-B14F-4D97-AF65-F5344CB8AC3E}">
        <p14:creationId xmlns:p14="http://schemas.microsoft.com/office/powerpoint/2010/main" val="457278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unnel_Title Only">
    <p:spTree>
      <p:nvGrpSpPr>
        <p:cNvPr id="1" name=""/>
        <p:cNvGrpSpPr/>
        <p:nvPr/>
      </p:nvGrpSpPr>
      <p:grpSpPr>
        <a:xfrm>
          <a:off x="0" y="0"/>
          <a:ext cx="0" cy="0"/>
          <a:chOff x="0" y="0"/>
          <a:chExt cx="0" cy="0"/>
        </a:xfrm>
      </p:grpSpPr>
      <p:sp>
        <p:nvSpPr>
          <p:cNvPr id="2" name="Title 1"/>
          <p:cNvSpPr>
            <a:spLocks noGrp="1"/>
          </p:cNvSpPr>
          <p:nvPr>
            <p:ph type="title"/>
          </p:nvPr>
        </p:nvSpPr>
        <p:spPr>
          <a:xfrm>
            <a:off x="411163" y="228601"/>
            <a:ext cx="11369675" cy="975360"/>
          </a:xfrm>
        </p:spPr>
        <p:txBody>
          <a:bodyPr/>
          <a:lstStyle/>
          <a:p>
            <a:r>
              <a:rPr lang="en-US"/>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881EA454-D518-B044-8740-7C9BA2B3D229}" type="slidenum">
              <a:rPr lang="en-US"/>
              <a:pPr>
                <a:defRPr/>
              </a:pPr>
              <a:t>‹#›</a:t>
            </a:fld>
            <a:endParaRPr lang="en-US"/>
          </a:p>
        </p:txBody>
      </p:sp>
    </p:spTree>
    <p:extLst>
      <p:ext uri="{BB962C8B-B14F-4D97-AF65-F5344CB8AC3E}">
        <p14:creationId xmlns:p14="http://schemas.microsoft.com/office/powerpoint/2010/main" val="2671799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Tunnel_Blank">
    <p:spTree>
      <p:nvGrpSpPr>
        <p:cNvPr id="1" name=""/>
        <p:cNvGrpSpPr/>
        <p:nvPr/>
      </p:nvGrpSpPr>
      <p:grpSpPr>
        <a:xfrm>
          <a:off x="0" y="0"/>
          <a:ext cx="0" cy="0"/>
          <a:chOff x="0" y="0"/>
          <a:chExt cx="0" cy="0"/>
        </a:xfrm>
      </p:grpSpPr>
      <p:sp>
        <p:nvSpPr>
          <p:cNvPr id="2" name="Slide Number Placeholder 2"/>
          <p:cNvSpPr>
            <a:spLocks noGrp="1"/>
          </p:cNvSpPr>
          <p:nvPr>
            <p:ph type="sldNum" sz="quarter" idx="10"/>
          </p:nvPr>
        </p:nvSpPr>
        <p:spPr/>
        <p:txBody>
          <a:bodyPr/>
          <a:lstStyle>
            <a:lvl1pPr>
              <a:defRPr/>
            </a:lvl1pPr>
          </a:lstStyle>
          <a:p>
            <a:pPr>
              <a:defRPr/>
            </a:pPr>
            <a:fld id="{69AE87F7-D1B8-1F40-BFC9-B3FA12A2782E}" type="slidenum">
              <a:rPr lang="en-US"/>
              <a:pPr>
                <a:defRPr/>
              </a:pPr>
              <a:t>‹#›</a:t>
            </a:fld>
            <a:endParaRPr lang="en-US"/>
          </a:p>
        </p:txBody>
      </p:sp>
    </p:spTree>
    <p:extLst>
      <p:ext uri="{BB962C8B-B14F-4D97-AF65-F5344CB8AC3E}">
        <p14:creationId xmlns:p14="http://schemas.microsoft.com/office/powerpoint/2010/main" val="871273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Custom Layout">
    <p:spTree>
      <p:nvGrpSpPr>
        <p:cNvPr id="1" name=""/>
        <p:cNvGrpSpPr/>
        <p:nvPr/>
      </p:nvGrpSpPr>
      <p:grpSpPr>
        <a:xfrm>
          <a:off x="0" y="0"/>
          <a:ext cx="0" cy="0"/>
          <a:chOff x="0" y="0"/>
          <a:chExt cx="0" cy="0"/>
        </a:xfrm>
      </p:grpSpPr>
      <p:sp>
        <p:nvSpPr>
          <p:cNvPr id="3" name="Freeform: Shape 48"/>
          <p:cNvSpPr/>
          <p:nvPr/>
        </p:nvSpPr>
        <p:spPr>
          <a:xfrm>
            <a:off x="0" y="0"/>
            <a:ext cx="7226300" cy="6858000"/>
          </a:xfrm>
          <a:custGeom>
            <a:avLst/>
            <a:gdLst>
              <a:gd name="connsiteX0" fmla="*/ 0 w 7226228"/>
              <a:gd name="connsiteY0" fmla="*/ 0 h 6858001"/>
              <a:gd name="connsiteX1" fmla="*/ 5788509 w 7226228"/>
              <a:gd name="connsiteY1" fmla="*/ 0 h 6858001"/>
              <a:gd name="connsiteX2" fmla="*/ 5940472 w 7226228"/>
              <a:gd name="connsiteY2" fmla="*/ 159389 h 6858001"/>
              <a:gd name="connsiteX3" fmla="*/ 7226228 w 7226228"/>
              <a:gd name="connsiteY3" fmla="*/ 3487234 h 6858001"/>
              <a:gd name="connsiteX4" fmla="*/ 5940472 w 7226228"/>
              <a:gd name="connsiteY4" fmla="*/ 6815080 h 6858001"/>
              <a:gd name="connsiteX5" fmla="*/ 5899550 w 7226228"/>
              <a:gd name="connsiteY5" fmla="*/ 6858001 h 6858001"/>
              <a:gd name="connsiteX6" fmla="*/ 0 w 7226228"/>
              <a:gd name="connsiteY6" fmla="*/ 685800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26228" h="6858001">
                <a:moveTo>
                  <a:pt x="0" y="0"/>
                </a:moveTo>
                <a:lnTo>
                  <a:pt x="5788509" y="0"/>
                </a:lnTo>
                <a:lnTo>
                  <a:pt x="5940472" y="159389"/>
                </a:lnTo>
                <a:cubicBezTo>
                  <a:pt x="6739334" y="1038334"/>
                  <a:pt x="7226228" y="2205924"/>
                  <a:pt x="7226228" y="3487234"/>
                </a:cubicBezTo>
                <a:cubicBezTo>
                  <a:pt x="7226228" y="4768545"/>
                  <a:pt x="6739334" y="5936135"/>
                  <a:pt x="5940472" y="6815080"/>
                </a:cubicBezTo>
                <a:lnTo>
                  <a:pt x="5899550" y="6858001"/>
                </a:lnTo>
                <a:lnTo>
                  <a:pt x="0" y="6858001"/>
                </a:lnTo>
                <a:close/>
              </a:path>
            </a:pathLst>
          </a:custGeom>
          <a:solidFill>
            <a:srgbClr val="009DD9">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Freeform: Shape 44"/>
          <p:cNvSpPr/>
          <p:nvPr/>
        </p:nvSpPr>
        <p:spPr>
          <a:xfrm>
            <a:off x="0" y="0"/>
            <a:ext cx="7472363" cy="6858000"/>
          </a:xfrm>
          <a:custGeom>
            <a:avLst/>
            <a:gdLst>
              <a:gd name="connsiteX0" fmla="*/ 0 w 7472972"/>
              <a:gd name="connsiteY0" fmla="*/ 0 h 6858000"/>
              <a:gd name="connsiteX1" fmla="*/ 1 w 7472972"/>
              <a:gd name="connsiteY1" fmla="*/ 0 h 6858000"/>
              <a:gd name="connsiteX2" fmla="*/ 6035254 w 7472972"/>
              <a:gd name="connsiteY2" fmla="*/ 0 h 6858000"/>
              <a:gd name="connsiteX3" fmla="*/ 6187215 w 7472972"/>
              <a:gd name="connsiteY3" fmla="*/ 159388 h 6858000"/>
              <a:gd name="connsiteX4" fmla="*/ 7472972 w 7472972"/>
              <a:gd name="connsiteY4" fmla="*/ 3487233 h 6858000"/>
              <a:gd name="connsiteX5" fmla="*/ 6187216 w 7472972"/>
              <a:gd name="connsiteY5" fmla="*/ 6815078 h 6858000"/>
              <a:gd name="connsiteX6" fmla="*/ 6146293 w 7472972"/>
              <a:gd name="connsiteY6" fmla="*/ 6858000 h 6858000"/>
              <a:gd name="connsiteX7" fmla="*/ 0 w 747297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472972" h="6858000">
                <a:moveTo>
                  <a:pt x="0" y="0"/>
                </a:moveTo>
                <a:lnTo>
                  <a:pt x="1" y="0"/>
                </a:lnTo>
                <a:lnTo>
                  <a:pt x="6035254" y="0"/>
                </a:lnTo>
                <a:lnTo>
                  <a:pt x="6187215" y="159388"/>
                </a:lnTo>
                <a:cubicBezTo>
                  <a:pt x="6986079" y="1038333"/>
                  <a:pt x="7472972" y="2205923"/>
                  <a:pt x="7472972" y="3487233"/>
                </a:cubicBezTo>
                <a:cubicBezTo>
                  <a:pt x="7472972" y="4768544"/>
                  <a:pt x="6986079" y="5936134"/>
                  <a:pt x="6187216" y="6815078"/>
                </a:cubicBezTo>
                <a:lnTo>
                  <a:pt x="6146293" y="6858000"/>
                </a:lnTo>
                <a:lnTo>
                  <a:pt x="0" y="6858000"/>
                </a:lnTo>
                <a:close/>
              </a:path>
            </a:pathLst>
          </a:cu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11163" y="2667001"/>
            <a:ext cx="6586537" cy="914400"/>
          </a:xfrm>
        </p:spPr>
        <p:txBody>
          <a:bodyPr/>
          <a:lstStyle>
            <a:lvl1pPr>
              <a:defRPr sz="4000">
                <a:solidFill>
                  <a:schemeClr val="bg1"/>
                </a:solidFill>
              </a:defRPr>
            </a:lvl1pPr>
          </a:lstStyle>
          <a:p>
            <a:r>
              <a:rPr lang="en-US"/>
              <a:t>Click to edit Master title style</a:t>
            </a:r>
            <a:endParaRPr lang="en-US" dirty="0"/>
          </a:p>
        </p:txBody>
      </p:sp>
      <p:sp>
        <p:nvSpPr>
          <p:cNvPr id="5" name="Slide Number Placeholder 2"/>
          <p:cNvSpPr>
            <a:spLocks noGrp="1"/>
          </p:cNvSpPr>
          <p:nvPr>
            <p:ph type="sldNum" sz="quarter" idx="10"/>
          </p:nvPr>
        </p:nvSpPr>
        <p:spPr/>
        <p:txBody>
          <a:bodyPr/>
          <a:lstStyle>
            <a:lvl1pPr>
              <a:defRPr/>
            </a:lvl1pPr>
          </a:lstStyle>
          <a:p>
            <a:pPr>
              <a:defRPr/>
            </a:pPr>
            <a:fld id="{F900AB46-DBD4-D44D-A40B-52187358ABF4}" type="slidenum">
              <a:rPr lang="en-US"/>
              <a:pPr>
                <a:defRPr/>
              </a:pPr>
              <a:t>‹#›</a:t>
            </a:fld>
            <a:endParaRPr lang="en-US"/>
          </a:p>
        </p:txBody>
      </p:sp>
    </p:spTree>
    <p:extLst>
      <p:ext uri="{BB962C8B-B14F-4D97-AF65-F5344CB8AC3E}">
        <p14:creationId xmlns:p14="http://schemas.microsoft.com/office/powerpoint/2010/main" val="1560092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Custom Layout">
    <p:spTree>
      <p:nvGrpSpPr>
        <p:cNvPr id="1" name=""/>
        <p:cNvGrpSpPr/>
        <p:nvPr/>
      </p:nvGrpSpPr>
      <p:grpSpPr>
        <a:xfrm>
          <a:off x="0" y="0"/>
          <a:ext cx="0" cy="0"/>
          <a:chOff x="0" y="0"/>
          <a:chExt cx="0" cy="0"/>
        </a:xfrm>
      </p:grpSpPr>
      <p:sp>
        <p:nvSpPr>
          <p:cNvPr id="5" name="Rectangle 8"/>
          <p:cNvSpPr>
            <a:spLocks noChangeArrowheads="1"/>
          </p:cNvSpPr>
          <p:nvPr/>
        </p:nvSpPr>
        <p:spPr bwMode="auto">
          <a:xfrm>
            <a:off x="0" y="0"/>
            <a:ext cx="3776663" cy="6858000"/>
          </a:xfrm>
          <a:prstGeom prst="rect">
            <a:avLst/>
          </a:prstGeom>
          <a:solidFill>
            <a:srgbClr val="0F6FC6"/>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en-US">
              <a:solidFill>
                <a:srgbClr val="FFFFFF"/>
              </a:solidFill>
            </a:endParaRPr>
          </a:p>
        </p:txBody>
      </p:sp>
      <p:sp>
        <p:nvSpPr>
          <p:cNvPr id="2" name="Title 1"/>
          <p:cNvSpPr>
            <a:spLocks noGrp="1"/>
          </p:cNvSpPr>
          <p:nvPr>
            <p:ph type="title"/>
          </p:nvPr>
        </p:nvSpPr>
        <p:spPr>
          <a:xfrm>
            <a:off x="203201" y="482601"/>
            <a:ext cx="3454400" cy="914400"/>
          </a:xfrm>
        </p:spPr>
        <p:txBody>
          <a:bodyPr/>
          <a:lstStyle>
            <a:lvl1pPr algn="ctr">
              <a:defRPr sz="3600">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1"/>
          </p:nvPr>
        </p:nvSpPr>
        <p:spPr>
          <a:xfrm>
            <a:off x="203200" y="1701800"/>
            <a:ext cx="3441700" cy="1968500"/>
          </a:xfrm>
        </p:spPr>
        <p:txBody>
          <a:bodyPr/>
          <a:lstStyle>
            <a:lvl1pPr marL="0" indent="0" algn="ctr">
              <a:buNone/>
              <a:defRPr>
                <a:solidFill>
                  <a:schemeClr val="bg1"/>
                </a:solidFill>
              </a:defRPr>
            </a:lvl1pPr>
            <a:lvl2pPr marL="269875" indent="0">
              <a:buNone/>
              <a:defRPr>
                <a:solidFill>
                  <a:srgbClr val="FFFFFF"/>
                </a:solidFill>
              </a:defRPr>
            </a:lvl2pPr>
            <a:lvl3pPr marL="541338" indent="0">
              <a:buNone/>
              <a:defRPr>
                <a:solidFill>
                  <a:srgbClr val="FFFFFF"/>
                </a:solidFill>
              </a:defRPr>
            </a:lvl3pPr>
            <a:lvl4pPr marL="801688" indent="0">
              <a:buNone/>
              <a:defRPr>
                <a:solidFill>
                  <a:srgbClr val="FFFFFF"/>
                </a:solidFill>
              </a:defRPr>
            </a:lvl4pPr>
            <a:lvl5pPr marL="989013" indent="0">
              <a:buNone/>
              <a:defRPr>
                <a:solidFill>
                  <a:srgbClr val="FFFFFF"/>
                </a:solidFill>
              </a:defRPr>
            </a:lvl5pPr>
          </a:lstStyle>
          <a:p>
            <a:pPr lvl="0"/>
            <a:r>
              <a:rPr lang="en-US"/>
              <a:t>Click to edit Master text styles</a:t>
            </a:r>
          </a:p>
        </p:txBody>
      </p:sp>
      <p:sp>
        <p:nvSpPr>
          <p:cNvPr id="7" name="Content Placeholder 6"/>
          <p:cNvSpPr>
            <a:spLocks noGrp="1"/>
          </p:cNvSpPr>
          <p:nvPr>
            <p:ph sz="quarter" idx="12"/>
          </p:nvPr>
        </p:nvSpPr>
        <p:spPr>
          <a:xfrm>
            <a:off x="3949700" y="469900"/>
            <a:ext cx="7861300" cy="5727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2"/>
          <p:cNvSpPr>
            <a:spLocks noGrp="1"/>
          </p:cNvSpPr>
          <p:nvPr>
            <p:ph type="sldNum" sz="quarter" idx="13"/>
          </p:nvPr>
        </p:nvSpPr>
        <p:spPr/>
        <p:txBody>
          <a:bodyPr/>
          <a:lstStyle>
            <a:lvl1pPr>
              <a:defRPr/>
            </a:lvl1pPr>
          </a:lstStyle>
          <a:p>
            <a:pPr>
              <a:defRPr/>
            </a:pPr>
            <a:fld id="{3224A7F9-EBF7-804D-BE28-4CEBEE9D7268}" type="slidenum">
              <a:rPr lang="en-US"/>
              <a:pPr>
                <a:defRPr/>
              </a:pPr>
              <a:t>‹#›</a:t>
            </a:fld>
            <a:endParaRPr lang="en-US"/>
          </a:p>
        </p:txBody>
      </p:sp>
    </p:spTree>
    <p:extLst>
      <p:ext uri="{BB962C8B-B14F-4D97-AF65-F5344CB8AC3E}">
        <p14:creationId xmlns:p14="http://schemas.microsoft.com/office/powerpoint/2010/main" val="26717233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11163" y="0"/>
            <a:ext cx="1136967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11163" y="1409700"/>
            <a:ext cx="11369675" cy="476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9037638" y="6523038"/>
            <a:ext cx="2743200" cy="161925"/>
          </a:xfrm>
          <a:prstGeom prst="rect">
            <a:avLst/>
          </a:prstGeom>
        </p:spPr>
        <p:txBody>
          <a:bodyPr vert="horz" lIns="91440" tIns="45720" rIns="91440" bIns="45720" rtlCol="0" anchor="ctr"/>
          <a:lstStyle>
            <a:lvl1pPr algn="r" fontAlgn="auto">
              <a:spcBef>
                <a:spcPts val="0"/>
              </a:spcBef>
              <a:spcAft>
                <a:spcPts val="0"/>
              </a:spcAft>
              <a:defRPr sz="1000" smtClean="0">
                <a:solidFill>
                  <a:schemeClr val="tx1">
                    <a:lumMod val="75000"/>
                    <a:lumOff val="25000"/>
                  </a:schemeClr>
                </a:solidFill>
                <a:latin typeface="+mn-lt"/>
                <a:ea typeface="+mn-ea"/>
                <a:cs typeface="+mn-cs"/>
              </a:defRPr>
            </a:lvl1pPr>
          </a:lstStyle>
          <a:p>
            <a:pPr>
              <a:defRPr/>
            </a:pPr>
            <a:fld id="{1A9F49E8-06A1-264B-BA10-F5B0E26E1211}" type="slidenum">
              <a:rPr lang="en-US"/>
              <a:pPr>
                <a:defRPr/>
              </a:pPr>
              <a:t>‹#›</a:t>
            </a:fld>
            <a:endParaRPr lang="en-US"/>
          </a:p>
        </p:txBody>
      </p:sp>
      <p:sp>
        <p:nvSpPr>
          <p:cNvPr id="1029" name="TextBox 10"/>
          <p:cNvSpPr txBox="1">
            <a:spLocks noChangeArrowheads="1"/>
          </p:cNvSpPr>
          <p:nvPr/>
        </p:nvSpPr>
        <p:spPr bwMode="auto">
          <a:xfrm>
            <a:off x="3163888" y="6486525"/>
            <a:ext cx="5465762"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lgn="ctr"/>
            <a:r>
              <a:rPr lang="en-US" sz="800"/>
              <a:t>Confidential and Proprietary </a:t>
            </a:r>
            <a:r>
              <a:rPr lang="en-US" sz="800">
                <a:solidFill>
                  <a:srgbClr val="000000"/>
                </a:solidFill>
              </a:rPr>
              <a:t>© Tunnell Consulting, Inc. | All Rights Reserved</a:t>
            </a:r>
            <a:r>
              <a:rPr lang="en-US" sz="800"/>
              <a:t>  </a:t>
            </a:r>
          </a:p>
        </p:txBody>
      </p:sp>
      <p:pic>
        <p:nvPicPr>
          <p:cNvPr id="1030" name="Picture 3" descr="Tunnell logo RGB.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368300" y="6413500"/>
            <a:ext cx="18764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rot="5400000" flipH="1" flipV="1">
            <a:off x="-432594" y="421481"/>
            <a:ext cx="914400" cy="714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8" name="Rectangle 7"/>
          <p:cNvSpPr/>
          <p:nvPr/>
        </p:nvSpPr>
        <p:spPr>
          <a:xfrm rot="5400000" flipH="1" flipV="1">
            <a:off x="-2963069" y="3864769"/>
            <a:ext cx="5975350" cy="714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Lst>
  <p:hf hdr="0" ftr="0" dt="0"/>
  <p:txStyles>
    <p:titleStyle>
      <a:lvl1pPr algn="l" rtl="0" eaLnBrk="1" fontAlgn="base" hangingPunct="1">
        <a:lnSpc>
          <a:spcPct val="85000"/>
        </a:lnSpc>
        <a:spcBef>
          <a:spcPct val="0"/>
        </a:spcBef>
        <a:spcAft>
          <a:spcPct val="0"/>
        </a:spcAft>
        <a:defRPr sz="2800" kern="1200">
          <a:solidFill>
            <a:schemeClr val="accent1"/>
          </a:solidFill>
          <a:latin typeface="+mj-lt"/>
          <a:ea typeface="+mj-ea"/>
          <a:cs typeface="ＭＳ Ｐゴシック" charset="0"/>
        </a:defRPr>
      </a:lvl1pPr>
      <a:lvl2pPr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2pPr>
      <a:lvl3pPr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3pPr>
      <a:lvl4pPr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4pPr>
      <a:lvl5pPr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5pPr>
      <a:lvl6pPr marL="457200"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6pPr>
      <a:lvl7pPr marL="914400"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7pPr>
      <a:lvl8pPr marL="1371600"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8pPr>
      <a:lvl9pPr marL="1828800"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9pPr>
    </p:titleStyle>
    <p:bodyStyle>
      <a:lvl1pPr marL="269875" indent="-269875" algn="l" rtl="0" eaLnBrk="1" fontAlgn="base" hangingPunct="1">
        <a:lnSpc>
          <a:spcPct val="90000"/>
        </a:lnSpc>
        <a:spcBef>
          <a:spcPts val="1000"/>
        </a:spcBef>
        <a:spcAft>
          <a:spcPct val="0"/>
        </a:spcAft>
        <a:buClr>
          <a:schemeClr val="accent2"/>
        </a:buClr>
        <a:buFont typeface="Wingdings" charset="0"/>
        <a:buChar char="§"/>
        <a:defRPr sz="2000" kern="1200">
          <a:solidFill>
            <a:srgbClr val="404040"/>
          </a:solidFill>
          <a:latin typeface="+mn-lt"/>
          <a:ea typeface="+mn-ea"/>
          <a:cs typeface="ＭＳ Ｐゴシック" charset="0"/>
        </a:defRPr>
      </a:lvl1pPr>
      <a:lvl2pPr marL="541338" indent="-271463" algn="l" rtl="0" eaLnBrk="1" fontAlgn="base" hangingPunct="1">
        <a:lnSpc>
          <a:spcPct val="90000"/>
        </a:lnSpc>
        <a:spcBef>
          <a:spcPts val="500"/>
        </a:spcBef>
        <a:spcAft>
          <a:spcPct val="0"/>
        </a:spcAft>
        <a:buFont typeface="Lucida Grande" charset="0"/>
        <a:buChar char="‑"/>
        <a:defRPr kern="1200">
          <a:solidFill>
            <a:srgbClr val="404040"/>
          </a:solidFill>
          <a:latin typeface="+mn-lt"/>
          <a:ea typeface="+mn-ea"/>
          <a:cs typeface="+mn-cs"/>
        </a:defRPr>
      </a:lvl2pPr>
      <a:lvl3pPr marL="801688" indent="-260350" algn="l" rtl="0" eaLnBrk="1" fontAlgn="base" hangingPunct="1">
        <a:lnSpc>
          <a:spcPct val="90000"/>
        </a:lnSpc>
        <a:spcBef>
          <a:spcPts val="500"/>
        </a:spcBef>
        <a:spcAft>
          <a:spcPct val="0"/>
        </a:spcAft>
        <a:buClr>
          <a:schemeClr val="accent2"/>
        </a:buClr>
        <a:buFont typeface="Arial" charset="0"/>
        <a:buChar char="•"/>
        <a:defRPr sz="1600" kern="1200">
          <a:solidFill>
            <a:srgbClr val="404040"/>
          </a:solidFill>
          <a:latin typeface="+mn-lt"/>
          <a:ea typeface="+mn-ea"/>
          <a:cs typeface="+mn-cs"/>
        </a:defRPr>
      </a:lvl3pPr>
      <a:lvl4pPr marL="989013" indent="-187325" algn="l" rtl="0" eaLnBrk="1" fontAlgn="base" hangingPunct="1">
        <a:lnSpc>
          <a:spcPct val="90000"/>
        </a:lnSpc>
        <a:spcBef>
          <a:spcPts val="500"/>
        </a:spcBef>
        <a:spcAft>
          <a:spcPct val="0"/>
        </a:spcAft>
        <a:buFont typeface="Arial" charset="0"/>
        <a:buChar char="•"/>
        <a:defRPr sz="1400" kern="1200">
          <a:solidFill>
            <a:srgbClr val="404040"/>
          </a:solidFill>
          <a:latin typeface="+mn-lt"/>
          <a:ea typeface="+mn-ea"/>
          <a:cs typeface="+mn-cs"/>
        </a:defRPr>
      </a:lvl4pPr>
      <a:lvl5pPr marL="1258888" indent="-269875" algn="l" rtl="0" eaLnBrk="1" fontAlgn="base" hangingPunct="1">
        <a:lnSpc>
          <a:spcPct val="90000"/>
        </a:lnSpc>
        <a:spcBef>
          <a:spcPts val="500"/>
        </a:spcBef>
        <a:spcAft>
          <a:spcPct val="0"/>
        </a:spcAft>
        <a:buFont typeface="Arial" charset="0"/>
        <a:buChar char="•"/>
        <a:defRPr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itle 3"/>
          <p:cNvSpPr>
            <a:spLocks noGrp="1"/>
          </p:cNvSpPr>
          <p:nvPr>
            <p:ph type="title"/>
          </p:nvPr>
        </p:nvSpPr>
        <p:spPr>
          <a:xfrm>
            <a:off x="411163" y="0"/>
            <a:ext cx="9436925" cy="914400"/>
          </a:xfrm>
        </p:spPr>
        <p:txBody>
          <a:bodyPr/>
          <a:lstStyle/>
          <a:p>
            <a:r>
              <a:rPr lang="en-US" altLang="en-US" sz="2800" dirty="0">
                <a:solidFill>
                  <a:srgbClr val="3C5C99"/>
                </a:solidFill>
              </a:rPr>
              <a:t>Analytical Method Validation PAI Readiness / Certification </a:t>
            </a:r>
          </a:p>
        </p:txBody>
      </p:sp>
      <p:sp>
        <p:nvSpPr>
          <p:cNvPr id="3" name="Slide Number Placeholder 2"/>
          <p:cNvSpPr>
            <a:spLocks noGrp="1"/>
          </p:cNvSpPr>
          <p:nvPr>
            <p:ph type="sldNum" sz="quarter" idx="10"/>
          </p:nvPr>
        </p:nvSpPr>
        <p:spPr/>
        <p:txBody>
          <a:bodyPr/>
          <a:lstStyle/>
          <a:p>
            <a:pPr>
              <a:defRPr/>
            </a:pPr>
            <a:fld id="{CA005949-AF1E-514F-B3A7-1027054A52A5}" type="slidenum">
              <a:rPr lang="en-US"/>
              <a:pPr>
                <a:defRPr/>
              </a:pPr>
              <a:t>1</a:t>
            </a:fld>
            <a:endParaRPr lang="en-US"/>
          </a:p>
        </p:txBody>
      </p:sp>
      <p:sp>
        <p:nvSpPr>
          <p:cNvPr id="5123" name="Title 3"/>
          <p:cNvSpPr txBox="1">
            <a:spLocks/>
          </p:cNvSpPr>
          <p:nvPr/>
        </p:nvSpPr>
        <p:spPr bwMode="auto">
          <a:xfrm>
            <a:off x="9779000" y="0"/>
            <a:ext cx="2413000" cy="2794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anchor="ct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lgn="ctr">
              <a:lnSpc>
                <a:spcPct val="85000"/>
              </a:lnSpc>
            </a:pPr>
            <a:r>
              <a:rPr lang="en-US" sz="1600">
                <a:solidFill>
                  <a:schemeClr val="bg1"/>
                </a:solidFill>
              </a:rPr>
              <a:t>PROJECT BRIEF</a:t>
            </a:r>
          </a:p>
        </p:txBody>
      </p:sp>
      <p:sp>
        <p:nvSpPr>
          <p:cNvPr id="5124" name="Title 3"/>
          <p:cNvSpPr txBox="1">
            <a:spLocks/>
          </p:cNvSpPr>
          <p:nvPr/>
        </p:nvSpPr>
        <p:spPr bwMode="auto">
          <a:xfrm>
            <a:off x="9779000" y="279400"/>
            <a:ext cx="24130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nchor="ct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lgn="ctr">
              <a:lnSpc>
                <a:spcPct val="85000"/>
              </a:lnSpc>
            </a:pPr>
            <a:r>
              <a:rPr lang="en-US" sz="1400" dirty="0">
                <a:solidFill>
                  <a:schemeClr val="accent1"/>
                </a:solidFill>
              </a:rPr>
              <a:t>Pharmaceutical Industry</a:t>
            </a:r>
          </a:p>
        </p:txBody>
      </p:sp>
      <p:sp>
        <p:nvSpPr>
          <p:cNvPr id="21" name="Title 3"/>
          <p:cNvSpPr txBox="1">
            <a:spLocks/>
          </p:cNvSpPr>
          <p:nvPr/>
        </p:nvSpPr>
        <p:spPr>
          <a:xfrm>
            <a:off x="10210800" y="6464300"/>
            <a:ext cx="1739900" cy="304800"/>
          </a:xfrm>
          <a:prstGeom prst="rect">
            <a:avLst/>
          </a:prstGeom>
          <a:solidFill>
            <a:srgbClr val="FFFFFF"/>
          </a:solidFill>
        </p:spPr>
        <p:txBody>
          <a:bodyPr lIns="0" anchor="ctr"/>
          <a:lstStyle>
            <a:lvl1pPr algn="l" defTabSz="914400" rtl="0" eaLnBrk="1" latinLnBrk="0" hangingPunct="1">
              <a:lnSpc>
                <a:spcPct val="85000"/>
              </a:lnSpc>
              <a:spcBef>
                <a:spcPct val="0"/>
              </a:spcBef>
              <a:buNone/>
              <a:defRPr sz="2800" b="0" kern="1200">
                <a:solidFill>
                  <a:schemeClr val="accent1"/>
                </a:solidFill>
                <a:latin typeface="+mj-lt"/>
                <a:ea typeface="+mj-ea"/>
                <a:cs typeface="+mj-cs"/>
              </a:defRPr>
            </a:lvl1pPr>
          </a:lstStyle>
          <a:p>
            <a:pPr algn="ctr" fontAlgn="auto">
              <a:spcAft>
                <a:spcPts val="0"/>
              </a:spcAft>
              <a:defRPr/>
            </a:pPr>
            <a:r>
              <a:rPr lang="en-US" sz="800" dirty="0">
                <a:solidFill>
                  <a:schemeClr val="tx1">
                    <a:lumMod val="75000"/>
                    <a:lumOff val="25000"/>
                  </a:schemeClr>
                </a:solidFill>
              </a:rPr>
              <a:t>PT-36</a:t>
            </a:r>
          </a:p>
        </p:txBody>
      </p:sp>
      <p:graphicFrame>
        <p:nvGraphicFramePr>
          <p:cNvPr id="2" name="Table 1"/>
          <p:cNvGraphicFramePr>
            <a:graphicFrameLocks noGrp="1"/>
          </p:cNvGraphicFramePr>
          <p:nvPr>
            <p:extLst>
              <p:ext uri="{D42A27DB-BD31-4B8C-83A1-F6EECF244321}">
                <p14:modId xmlns:p14="http://schemas.microsoft.com/office/powerpoint/2010/main" val="1157352931"/>
              </p:ext>
            </p:extLst>
          </p:nvPr>
        </p:nvGraphicFramePr>
        <p:xfrm>
          <a:off x="419100" y="1011238"/>
          <a:ext cx="11633200" cy="4851812"/>
        </p:xfrm>
        <a:graphic>
          <a:graphicData uri="http://schemas.openxmlformats.org/drawingml/2006/table">
            <a:tbl>
              <a:tblPr firstRow="1" bandRow="1">
                <a:tableStyleId>{5C22544A-7EE6-4342-B048-85BDC9FD1C3A}</a:tableStyleId>
              </a:tblPr>
              <a:tblGrid>
                <a:gridCol w="1383058">
                  <a:extLst>
                    <a:ext uri="{9D8B030D-6E8A-4147-A177-3AD203B41FA5}">
                      <a16:colId xmlns:a16="http://schemas.microsoft.com/office/drawing/2014/main" val="20000"/>
                    </a:ext>
                  </a:extLst>
                </a:gridCol>
                <a:gridCol w="10250142">
                  <a:extLst>
                    <a:ext uri="{9D8B030D-6E8A-4147-A177-3AD203B41FA5}">
                      <a16:colId xmlns:a16="http://schemas.microsoft.com/office/drawing/2014/main" val="20001"/>
                    </a:ext>
                  </a:extLst>
                </a:gridCol>
              </a:tblGrid>
              <a:tr h="371078">
                <a:tc>
                  <a:txBody>
                    <a:bodyPr/>
                    <a:lstStyle/>
                    <a:p>
                      <a:r>
                        <a:rPr lang="en-US" sz="1400" b="0" dirty="0">
                          <a:solidFill>
                            <a:schemeClr val="bg1"/>
                          </a:solidFill>
                        </a:rPr>
                        <a:t>Client</a:t>
                      </a: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tx2"/>
                    </a:solidFill>
                  </a:tcPr>
                </a:tc>
                <a:tc>
                  <a:txBody>
                    <a:bodyPr/>
                    <a:lstStyle/>
                    <a:p>
                      <a:pPr algn="l"/>
                      <a:r>
                        <a:rPr lang="en-US" altLang="en-US" sz="1200" b="0" dirty="0">
                          <a:solidFill>
                            <a:schemeClr val="tx1"/>
                          </a:solidFill>
                          <a:cs typeface="Arial" panose="020B0604020202020204" pitchFamily="34" charset="0"/>
                        </a:rPr>
                        <a:t>A brand and generic drug manufacturer</a:t>
                      </a:r>
                      <a:endParaRPr lang="en-US" altLang="en-US" sz="1200" b="0" dirty="0">
                        <a:solidFill>
                          <a:schemeClr val="tx1"/>
                        </a:solidFill>
                      </a:endParaRP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1078">
                <a:tc>
                  <a:txBody>
                    <a:bodyPr/>
                    <a:lstStyle/>
                    <a:p>
                      <a:r>
                        <a:rPr lang="en-US" sz="1400" b="0" dirty="0">
                          <a:solidFill>
                            <a:schemeClr val="bg1"/>
                          </a:solidFill>
                        </a:rPr>
                        <a:t>Problem</a:t>
                      </a: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accent1">
                        <a:lumMod val="75000"/>
                      </a:schemeClr>
                    </a:solidFill>
                  </a:tcPr>
                </a:tc>
                <a:tc>
                  <a:txBody>
                    <a:bodyPr/>
                    <a:lstStyle/>
                    <a:p>
                      <a:pPr algn="l"/>
                      <a:r>
                        <a:rPr lang="en-US" altLang="en-US" sz="1200" dirty="0">
                          <a:cs typeface="Arial" panose="020B0604020202020204" pitchFamily="34" charset="0"/>
                        </a:rPr>
                        <a:t>The manufacturer had been cited on several 483’s for inadequate analytical method validation. The citations were holding seven ANDAs and one NDA in a non-approval status until the deficiencies were corrected. Tunnell was engaged as an independent assessor of the analytical method validation SOPs, Method Validation Protocols, and Method Validation Reports. </a:t>
                      </a:r>
                    </a:p>
                    <a:p>
                      <a:pPr algn="l"/>
                      <a:endParaRPr lang="en-US" altLang="en-US" sz="1200" dirty="0">
                        <a:cs typeface="Arial" panose="020B0604020202020204" pitchFamily="34" charset="0"/>
                      </a:endParaRP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1078">
                <a:tc>
                  <a:txBody>
                    <a:bodyPr/>
                    <a:lstStyle/>
                    <a:p>
                      <a:r>
                        <a:rPr lang="en-US" sz="1400" b="0" dirty="0">
                          <a:solidFill>
                            <a:schemeClr val="bg1"/>
                          </a:solidFill>
                        </a:rPr>
                        <a:t>Approach</a:t>
                      </a: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accent1"/>
                    </a:solidFill>
                  </a:tcPr>
                </a:tc>
                <a:tc>
                  <a:txBody>
                    <a:bodyPr/>
                    <a:lstStyle/>
                    <a:p>
                      <a:r>
                        <a:rPr lang="en-US" sz="1200" b="0" dirty="0">
                          <a:solidFill>
                            <a:schemeClr val="tx1"/>
                          </a:solidFill>
                        </a:rPr>
                        <a:t>A Tunnell ‘core’ team of functional area SMEs conducted a rapid risk assessment and developed a detailed implementation plan for ensuring that the client would meet current industrial, USP, ICH and FDA analytical method validation criteria</a:t>
                      </a:r>
                      <a:r>
                        <a:rPr lang="en-US" sz="1200" b="0">
                          <a:solidFill>
                            <a:schemeClr val="tx1"/>
                          </a:solidFill>
                        </a:rPr>
                        <a:t>. Using </a:t>
                      </a:r>
                      <a:r>
                        <a:rPr lang="en-US" sz="1200" b="0" dirty="0">
                          <a:solidFill>
                            <a:schemeClr val="tx1"/>
                          </a:solidFill>
                        </a:rPr>
                        <a:t>a “single team” approach, Tunnell  developed an integrated implementation that added SMEs to the project team. Tunnell’s experts also transferred knowledge to client personnel, enabling them to achieve continuous improvement and leverage in-house capabilities after the completion of the project.  Areas of support included (but were not limited to):</a:t>
                      </a:r>
                    </a:p>
                    <a:p>
                      <a:endParaRPr lang="en-US" sz="1200" b="0" dirty="0">
                        <a:solidFill>
                          <a:schemeClr val="tx1"/>
                        </a:solidFill>
                      </a:endParaRPr>
                    </a:p>
                    <a:p>
                      <a:endParaRPr lang="en-US" sz="1200" b="0" dirty="0">
                        <a:solidFill>
                          <a:schemeClr val="tx1"/>
                        </a:solidFill>
                      </a:endParaRPr>
                    </a:p>
                    <a:p>
                      <a:endParaRPr lang="en-US" sz="1200" b="0" dirty="0">
                        <a:solidFill>
                          <a:schemeClr val="tx1"/>
                        </a:solidFill>
                      </a:endParaRPr>
                    </a:p>
                    <a:p>
                      <a:endParaRPr lang="en-US" sz="1200" b="0" dirty="0">
                        <a:solidFill>
                          <a:schemeClr val="tx1"/>
                        </a:solidFill>
                      </a:endParaRPr>
                    </a:p>
                    <a:p>
                      <a:endParaRPr lang="en-US" sz="1200" b="0" dirty="0">
                        <a:solidFill>
                          <a:schemeClr val="tx1"/>
                        </a:solidFill>
                      </a:endParaRPr>
                    </a:p>
                    <a:p>
                      <a:endParaRPr lang="en-US" sz="1200" b="0" dirty="0">
                        <a:solidFill>
                          <a:schemeClr val="tx1"/>
                        </a:solidFill>
                      </a:endParaRP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1078">
                <a:tc>
                  <a:txBody>
                    <a:bodyPr/>
                    <a:lstStyle/>
                    <a:p>
                      <a:r>
                        <a:rPr lang="en-US" sz="1400" b="0" dirty="0">
                          <a:solidFill>
                            <a:schemeClr val="bg1"/>
                          </a:solidFill>
                        </a:rPr>
                        <a:t>Results</a:t>
                      </a: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accent1">
                        <a:lumMod val="60000"/>
                        <a:lumOff val="40000"/>
                      </a:schemeClr>
                    </a:solidFill>
                  </a:tcPr>
                </a:tc>
                <a:tc>
                  <a:txBody>
                    <a:bodyPr/>
                    <a:lstStyle/>
                    <a:p>
                      <a:r>
                        <a:rPr lang="en-US" sz="1200" b="0" dirty="0">
                          <a:solidFill>
                            <a:schemeClr val="tx1"/>
                          </a:solidFill>
                        </a:rPr>
                        <a:t>Working in close collaboration with the client’s stakeholder departments, project management and functional area SMEs, the Tunnell-led team successfully delivered 208 Analytical Method Validation Certification Letters. Tunnell also aided the client with collating all method validation protocols, validation data and validation reports into expert technical packages. The outcomes of the method validation project were:</a:t>
                      </a:r>
                    </a:p>
                    <a:p>
                      <a:pPr marL="171450" indent="-171450">
                        <a:buFont typeface="Arial" panose="020B0604020202020204" pitchFamily="34" charset="0"/>
                        <a:buChar char="•"/>
                      </a:pPr>
                      <a:r>
                        <a:rPr lang="en-US" sz="1200" b="0" dirty="0">
                          <a:solidFill>
                            <a:schemeClr val="tx1"/>
                          </a:solidFill>
                        </a:rPr>
                        <a:t>The FDA executed a targeted inspection specifically for analytical method validation.</a:t>
                      </a:r>
                    </a:p>
                    <a:p>
                      <a:pPr marL="171450" indent="-171450">
                        <a:buFont typeface="Arial" panose="020B0604020202020204" pitchFamily="34" charset="0"/>
                        <a:buChar char="•"/>
                      </a:pPr>
                      <a:r>
                        <a:rPr lang="en-US" sz="1200" b="0" dirty="0">
                          <a:solidFill>
                            <a:schemeClr val="tx1"/>
                          </a:solidFill>
                        </a:rPr>
                        <a:t>No 483 was issued and only one minor recommendation was mentioned. </a:t>
                      </a:r>
                    </a:p>
                    <a:p>
                      <a:pPr marL="171450" indent="-171450">
                        <a:buFont typeface="Arial" panose="020B0604020202020204" pitchFamily="34" charset="0"/>
                        <a:buChar char="•"/>
                      </a:pPr>
                      <a:r>
                        <a:rPr lang="en-US" sz="1200" b="0" dirty="0">
                          <a:solidFill>
                            <a:schemeClr val="tx1"/>
                          </a:solidFill>
                        </a:rPr>
                        <a:t>The FDA recommended follow-up PAIs for all seven ANDAs and the NDA (which were subsequently approved).</a:t>
                      </a:r>
                    </a:p>
                    <a:p>
                      <a:pPr marL="171450" indent="-171450">
                        <a:buFont typeface="Arial" panose="020B0604020202020204" pitchFamily="34" charset="0"/>
                        <a:buChar char="•"/>
                      </a:pPr>
                      <a:r>
                        <a:rPr lang="en-US" sz="1200" b="0" dirty="0">
                          <a:solidFill>
                            <a:schemeClr val="tx1"/>
                          </a:solidFill>
                        </a:rPr>
                        <a:t>The client SMEs were trained to provide compliant method validation reports for future filings.</a:t>
                      </a:r>
                    </a:p>
                    <a:p>
                      <a:endParaRPr lang="en-US" sz="1200" b="0" dirty="0">
                        <a:solidFill>
                          <a:schemeClr val="tx1"/>
                        </a:solidFill>
                      </a:endParaRP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4" name="TextBox 3">
            <a:extLst>
              <a:ext uri="{FF2B5EF4-FFF2-40B4-BE49-F238E27FC236}">
                <a16:creationId xmlns:a16="http://schemas.microsoft.com/office/drawing/2014/main" id="{C43022D4-F195-DAE0-CBF5-E0F1A05495E0}"/>
              </a:ext>
            </a:extLst>
          </p:cNvPr>
          <p:cNvSpPr txBox="1"/>
          <p:nvPr/>
        </p:nvSpPr>
        <p:spPr>
          <a:xfrm>
            <a:off x="1819656" y="3141517"/>
            <a:ext cx="4745736" cy="1015663"/>
          </a:xfrm>
          <a:prstGeom prst="rect">
            <a:avLst/>
          </a:prstGeom>
          <a:noFill/>
        </p:spPr>
        <p:txBody>
          <a:bodyPr wrap="square" numCol="1" rtlCol="0">
            <a:spAutoFit/>
          </a:bodyPr>
          <a:lstStyle/>
          <a:p>
            <a:pPr marL="171450" indent="-171450">
              <a:buFont typeface="Arial" panose="020B0604020202020204" pitchFamily="34" charset="0"/>
              <a:buChar char="•"/>
            </a:pPr>
            <a:r>
              <a:rPr lang="en-US" sz="1200" dirty="0"/>
              <a:t>Project Management</a:t>
            </a:r>
          </a:p>
          <a:p>
            <a:pPr marL="171450" indent="-171450">
              <a:buFont typeface="Arial" panose="020B0604020202020204" pitchFamily="34" charset="0"/>
              <a:buChar char="•"/>
            </a:pPr>
            <a:r>
              <a:rPr lang="en-US" sz="1200" dirty="0"/>
              <a:t>Method validation SOP revision</a:t>
            </a:r>
          </a:p>
          <a:p>
            <a:pPr marL="171450" indent="-171450">
              <a:buFont typeface="Arial" panose="020B0604020202020204" pitchFamily="34" charset="0"/>
              <a:buChar char="•"/>
            </a:pPr>
            <a:r>
              <a:rPr lang="en-US" sz="1200" dirty="0"/>
              <a:t>Method validation training</a:t>
            </a:r>
          </a:p>
          <a:p>
            <a:pPr marL="171450" indent="-171450">
              <a:buFont typeface="Arial" panose="020B0604020202020204" pitchFamily="34" charset="0"/>
              <a:buChar char="•"/>
            </a:pPr>
            <a:r>
              <a:rPr lang="en-US" sz="1200" dirty="0"/>
              <a:t>Review of method validation protocols</a:t>
            </a:r>
          </a:p>
          <a:p>
            <a:pPr marL="171450" indent="-171450">
              <a:buFont typeface="Arial" panose="020B0604020202020204" pitchFamily="34" charset="0"/>
              <a:buChar char="•"/>
            </a:pPr>
            <a:r>
              <a:rPr lang="en-US" sz="1200" dirty="0"/>
              <a:t>Issued letters of certification for each validated analytical method</a:t>
            </a:r>
          </a:p>
        </p:txBody>
      </p:sp>
      <p:sp>
        <p:nvSpPr>
          <p:cNvPr id="5" name="TextBox 4">
            <a:extLst>
              <a:ext uri="{FF2B5EF4-FFF2-40B4-BE49-F238E27FC236}">
                <a16:creationId xmlns:a16="http://schemas.microsoft.com/office/drawing/2014/main" id="{309089D1-2879-D748-2BC4-B7984F969D14}"/>
              </a:ext>
            </a:extLst>
          </p:cNvPr>
          <p:cNvSpPr txBox="1"/>
          <p:nvPr/>
        </p:nvSpPr>
        <p:spPr>
          <a:xfrm>
            <a:off x="7179564" y="3141517"/>
            <a:ext cx="3528060" cy="830997"/>
          </a:xfrm>
          <a:prstGeom prst="rect">
            <a:avLst/>
          </a:prstGeom>
          <a:noFill/>
        </p:spPr>
        <p:txBody>
          <a:bodyPr wrap="square" rtlCol="0">
            <a:spAutoFit/>
          </a:bodyPr>
          <a:lstStyle/>
          <a:p>
            <a:pPr marL="171450" indent="-171450">
              <a:buFont typeface="Arial" panose="020B0604020202020204" pitchFamily="34" charset="0"/>
              <a:buChar char="•"/>
            </a:pPr>
            <a:r>
              <a:rPr lang="en-US" sz="1200" dirty="0"/>
              <a:t>Review of method validation data</a:t>
            </a:r>
          </a:p>
          <a:p>
            <a:pPr marL="171450" indent="-171450">
              <a:buFont typeface="Arial" panose="020B0604020202020204" pitchFamily="34" charset="0"/>
              <a:buChar char="•"/>
            </a:pPr>
            <a:r>
              <a:rPr lang="en-US" sz="1200" dirty="0"/>
              <a:t>Review of conclusion based on the data</a:t>
            </a:r>
          </a:p>
          <a:p>
            <a:pPr marL="171450" indent="-171450">
              <a:buFont typeface="Arial" panose="020B0604020202020204" pitchFamily="34" charset="0"/>
              <a:buChar char="•"/>
            </a:pPr>
            <a:r>
              <a:rPr lang="en-US" sz="1200" dirty="0"/>
              <a:t>Review of method validation reports</a:t>
            </a:r>
          </a:p>
          <a:p>
            <a:pPr marL="171450" indent="-171450">
              <a:buFont typeface="Arial" panose="020B0604020202020204" pitchFamily="34" charset="0"/>
              <a:buChar char="•"/>
            </a:pPr>
            <a:r>
              <a:rPr lang="en-US" sz="1200" dirty="0"/>
              <a:t>On-Line Inspection Equipment</a:t>
            </a:r>
          </a:p>
        </p:txBody>
      </p:sp>
    </p:spTree>
  </p:cSld>
  <p:clrMapOvr>
    <a:masterClrMapping/>
  </p:clrMapOvr>
</p:sld>
</file>

<file path=ppt/theme/theme1.xml><?xml version="1.0" encoding="utf-8"?>
<a:theme xmlns:a="http://schemas.openxmlformats.org/drawingml/2006/main" name="Project Brief Template">
  <a:themeElements>
    <a:clrScheme name="Custom 66">
      <a:dk1>
        <a:sysClr val="windowText" lastClr="000000"/>
      </a:dk1>
      <a:lt1>
        <a:sysClr val="window" lastClr="FFFFFF"/>
      </a:lt1>
      <a:dk2>
        <a:srgbClr val="17406D"/>
      </a:dk2>
      <a:lt2>
        <a:srgbClr val="DBEFF9"/>
      </a:lt2>
      <a:accent1>
        <a:srgbClr val="0F6FC6"/>
      </a:accent1>
      <a:accent2>
        <a:srgbClr val="009DD9"/>
      </a:accent2>
      <a:accent3>
        <a:srgbClr val="0BD0D9"/>
      </a:accent3>
      <a:accent4>
        <a:srgbClr val="7CCA62"/>
      </a:accent4>
      <a:accent5>
        <a:srgbClr val="5C5C5B"/>
      </a:accent5>
      <a:accent6>
        <a:srgbClr val="5E139F"/>
      </a:accent6>
      <a:hlink>
        <a:srgbClr val="113051"/>
      </a:hlink>
      <a:folHlink>
        <a:srgbClr val="5E139F"/>
      </a:folHlink>
    </a:clrScheme>
    <a:fontScheme name="Custom 9">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6DB1AB0E81BB045A7263FB46CBBE429" ma:contentTypeVersion="13" ma:contentTypeDescription="Create a new document." ma:contentTypeScope="" ma:versionID="1fa7625a614c22d25a8be1cf2a8a6010">
  <xsd:schema xmlns:xsd="http://www.w3.org/2001/XMLSchema" xmlns:xs="http://www.w3.org/2001/XMLSchema" xmlns:p="http://schemas.microsoft.com/office/2006/metadata/properties" xmlns:ns2="58f6c4e7-36b8-4132-a8da-b3c9f412f288" xmlns:ns3="b9c65e56-7208-460b-985b-75a1b333db66" targetNamespace="http://schemas.microsoft.com/office/2006/metadata/properties" ma:root="true" ma:fieldsID="0a019ad81cd04e8fccd19665e6cb3ee1" ns2:_="" ns3:_="">
    <xsd:import namespace="58f6c4e7-36b8-4132-a8da-b3c9f412f288"/>
    <xsd:import namespace="b9c65e56-7208-460b-985b-75a1b333db66"/>
    <xsd:element name="properties">
      <xsd:complexType>
        <xsd:sequence>
          <xsd:element name="documentManagement">
            <xsd:complexType>
              <xsd:all>
                <xsd:element ref="ns2:SharedWithUsers" minOccurs="0"/>
                <xsd:element ref="ns2:SharedWithDetails" minOccurs="0"/>
                <xsd:element ref="ns3:Template" minOccurs="0"/>
                <xsd:element ref="ns3:Scope"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Note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f6c4e7-36b8-4132-a8da-b3c9f412f28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9c65e56-7208-460b-985b-75a1b333db66" elementFormDefault="qualified">
    <xsd:import namespace="http://schemas.microsoft.com/office/2006/documentManagement/types"/>
    <xsd:import namespace="http://schemas.microsoft.com/office/infopath/2007/PartnerControls"/>
    <xsd:element name="Template" ma:index="10" nillable="true" ma:displayName="Template" ma:default="0" ma:internalName="Template">
      <xsd:simpleType>
        <xsd:restriction base="dms:Boolean"/>
      </xsd:simpleType>
    </xsd:element>
    <xsd:element name="Scope" ma:index="11" nillable="true" ma:displayName="Scope" ma:description="Choose document scope" ma:internalName="Scope">
      <xsd:complexType>
        <xsd:complexContent>
          <xsd:extension base="dms:MultiChoice">
            <xsd:sequence>
              <xsd:element name="Value" maxOccurs="unbounded" minOccurs="0" nillable="true">
                <xsd:simpleType>
                  <xsd:restriction base="dms:Choice">
                    <xsd:enumeration value="Corporate"/>
                    <xsd:enumeration value="Life Sciences"/>
                    <xsd:enumeration value="Government Services"/>
                    <xsd:enumeration value="Turesol"/>
                  </xsd:restriction>
                </xsd:simpleType>
              </xsd:element>
            </xsd:sequence>
          </xsd:extension>
        </xsd:complexContent>
      </xsd:complexType>
    </xsd:element>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Notes" ma:index="19" nillable="true" ma:displayName="Notes" ma:format="Dropdown" ma:internalName="Notes">
      <xsd:simpleType>
        <xsd:restriction base="dms:Text">
          <xsd:maxLength value="255"/>
        </xsd:restrictio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emplate xmlns="b9c65e56-7208-460b-985b-75a1b333db66">true</Template>
    <Scope xmlns="b9c65e56-7208-460b-985b-75a1b333db66">
      <Value>Corporate</Value>
      <Value>Life Sciences</Value>
    </Scope>
    <Notes xmlns="b9c65e56-7208-460b-985b-75a1b333db6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42294E3-DE1D-4086-AF9E-5399C98ADA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f6c4e7-36b8-4132-a8da-b3c9f412f288"/>
    <ds:schemaRef ds:uri="b9c65e56-7208-460b-985b-75a1b333db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9699133-F01A-4777-AEF8-3E85B23C9E9E}">
  <ds:schemaRefs>
    <ds:schemaRef ds:uri="http://schemas.microsoft.com/office/2006/metadata/properties"/>
    <ds:schemaRef ds:uri="http://schemas.microsoft.com/office/infopath/2007/PartnerControls"/>
    <ds:schemaRef ds:uri="b9c65e56-7208-460b-985b-75a1b333db66"/>
  </ds:schemaRefs>
</ds:datastoreItem>
</file>

<file path=customXml/itemProps3.xml><?xml version="1.0" encoding="utf-8"?>
<ds:datastoreItem xmlns:ds="http://schemas.openxmlformats.org/officeDocument/2006/customXml" ds:itemID="{B03AEEB7-FF72-4FF0-8679-C2C9B453815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Project Brief Template</Template>
  <TotalTime>100</TotalTime>
  <Words>338</Words>
  <Application>Microsoft Office PowerPoint</Application>
  <PresentationFormat>Widescreen</PresentationFormat>
  <Paragraphs>30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Lucida Grande</vt:lpstr>
      <vt:lpstr>Wingdings</vt:lpstr>
      <vt:lpstr>Project Brief Template</vt:lpstr>
      <vt:lpstr>Analytical Method Validation PAI Readiness / Certification </vt:lpstr>
    </vt:vector>
  </TitlesOfParts>
  <Company>Tunnell Consulting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Haase, Stephanie A.</dc:creator>
  <cp:lastModifiedBy>Kellan Anthos</cp:lastModifiedBy>
  <cp:revision>8</cp:revision>
  <cp:lastPrinted>2018-05-22T13:37:25Z</cp:lastPrinted>
  <dcterms:created xsi:type="dcterms:W3CDTF">2018-08-09T15:05:55Z</dcterms:created>
  <dcterms:modified xsi:type="dcterms:W3CDTF">2024-02-20T17:48:33Z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0x01010016DB1AB0E81BB045A7263FB46CBBE429</vt:lpwstr>
  </property>
</Properties>
</file>